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2" r:id="rId6"/>
  </p:sldMasterIdLst>
  <p:notesMasterIdLst>
    <p:notesMasterId r:id="rId110"/>
  </p:notesMasterIdLst>
  <p:handoutMasterIdLst>
    <p:handoutMasterId r:id="rId111"/>
  </p:handoutMasterIdLst>
  <p:sldIdLst>
    <p:sldId id="354" r:id="rId7"/>
    <p:sldId id="513" r:id="rId8"/>
    <p:sldId id="406" r:id="rId9"/>
    <p:sldId id="514" r:id="rId10"/>
    <p:sldId id="515" r:id="rId11"/>
    <p:sldId id="516" r:id="rId12"/>
    <p:sldId id="517" r:id="rId13"/>
    <p:sldId id="518" r:id="rId14"/>
    <p:sldId id="519" r:id="rId15"/>
    <p:sldId id="520" r:id="rId16"/>
    <p:sldId id="521" r:id="rId17"/>
    <p:sldId id="525" r:id="rId18"/>
    <p:sldId id="523" r:id="rId19"/>
    <p:sldId id="526" r:id="rId20"/>
    <p:sldId id="527" r:id="rId21"/>
    <p:sldId id="528" r:id="rId22"/>
    <p:sldId id="529" r:id="rId23"/>
    <p:sldId id="530" r:id="rId24"/>
    <p:sldId id="531" r:id="rId25"/>
    <p:sldId id="532" r:id="rId26"/>
    <p:sldId id="533" r:id="rId27"/>
    <p:sldId id="534" r:id="rId28"/>
    <p:sldId id="535" r:id="rId29"/>
    <p:sldId id="536" r:id="rId30"/>
    <p:sldId id="537" r:id="rId31"/>
    <p:sldId id="538" r:id="rId32"/>
    <p:sldId id="539" r:id="rId33"/>
    <p:sldId id="540" r:id="rId34"/>
    <p:sldId id="541" r:id="rId35"/>
    <p:sldId id="542" r:id="rId36"/>
    <p:sldId id="543" r:id="rId37"/>
    <p:sldId id="544" r:id="rId38"/>
    <p:sldId id="545" r:id="rId39"/>
    <p:sldId id="546" r:id="rId40"/>
    <p:sldId id="547" r:id="rId41"/>
    <p:sldId id="548" r:id="rId42"/>
    <p:sldId id="549" r:id="rId43"/>
    <p:sldId id="550" r:id="rId44"/>
    <p:sldId id="551" r:id="rId45"/>
    <p:sldId id="552" r:id="rId46"/>
    <p:sldId id="553" r:id="rId47"/>
    <p:sldId id="554" r:id="rId48"/>
    <p:sldId id="555" r:id="rId49"/>
    <p:sldId id="556" r:id="rId50"/>
    <p:sldId id="557" r:id="rId51"/>
    <p:sldId id="560" r:id="rId52"/>
    <p:sldId id="561" r:id="rId53"/>
    <p:sldId id="562" r:id="rId54"/>
    <p:sldId id="563" r:id="rId55"/>
    <p:sldId id="564" r:id="rId56"/>
    <p:sldId id="565" r:id="rId57"/>
    <p:sldId id="566" r:id="rId58"/>
    <p:sldId id="567" r:id="rId59"/>
    <p:sldId id="568" r:id="rId60"/>
    <p:sldId id="569" r:id="rId61"/>
    <p:sldId id="570" r:id="rId62"/>
    <p:sldId id="571" r:id="rId63"/>
    <p:sldId id="572" r:id="rId64"/>
    <p:sldId id="573" r:id="rId65"/>
    <p:sldId id="574" r:id="rId66"/>
    <p:sldId id="575" r:id="rId67"/>
    <p:sldId id="576" r:id="rId68"/>
    <p:sldId id="577" r:id="rId69"/>
    <p:sldId id="578" r:id="rId70"/>
    <p:sldId id="579" r:id="rId71"/>
    <p:sldId id="581" r:id="rId72"/>
    <p:sldId id="582" r:id="rId73"/>
    <p:sldId id="583" r:id="rId74"/>
    <p:sldId id="584" r:id="rId75"/>
    <p:sldId id="585" r:id="rId76"/>
    <p:sldId id="586" r:id="rId77"/>
    <p:sldId id="587" r:id="rId78"/>
    <p:sldId id="588" r:id="rId79"/>
    <p:sldId id="580" r:id="rId80"/>
    <p:sldId id="589" r:id="rId81"/>
    <p:sldId id="590" r:id="rId82"/>
    <p:sldId id="591" r:id="rId83"/>
    <p:sldId id="592" r:id="rId84"/>
    <p:sldId id="593" r:id="rId85"/>
    <p:sldId id="594" r:id="rId86"/>
    <p:sldId id="595" r:id="rId87"/>
    <p:sldId id="596" r:id="rId88"/>
    <p:sldId id="597" r:id="rId89"/>
    <p:sldId id="598" r:id="rId90"/>
    <p:sldId id="599" r:id="rId91"/>
    <p:sldId id="600" r:id="rId92"/>
    <p:sldId id="601" r:id="rId93"/>
    <p:sldId id="602" r:id="rId94"/>
    <p:sldId id="603" r:id="rId95"/>
    <p:sldId id="604" r:id="rId96"/>
    <p:sldId id="605" r:id="rId97"/>
    <p:sldId id="606" r:id="rId98"/>
    <p:sldId id="607" r:id="rId99"/>
    <p:sldId id="608" r:id="rId100"/>
    <p:sldId id="609" r:id="rId101"/>
    <p:sldId id="610" r:id="rId102"/>
    <p:sldId id="611" r:id="rId103"/>
    <p:sldId id="612" r:id="rId104"/>
    <p:sldId id="613" r:id="rId105"/>
    <p:sldId id="614" r:id="rId106"/>
    <p:sldId id="615" r:id="rId107"/>
    <p:sldId id="616" r:id="rId108"/>
    <p:sldId id="617" r:id="rId10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62" userDrawn="1">
          <p15:clr>
            <a:srgbClr val="A4A3A4"/>
          </p15:clr>
        </p15:guide>
        <p15:guide id="2" pos="56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86397" autoAdjust="0"/>
  </p:normalViewPr>
  <p:slideViewPr>
    <p:cSldViewPr snapToGrid="0" snapToObjects="1">
      <p:cViewPr varScale="1">
        <p:scale>
          <a:sx n="58" d="100"/>
          <a:sy n="58" d="100"/>
        </p:scale>
        <p:origin x="1388" y="56"/>
      </p:cViewPr>
      <p:guideLst>
        <p:guide orient="horz" pos="1162"/>
        <p:guide pos="567"/>
      </p:guideLst>
    </p:cSldViewPr>
  </p:slideViewPr>
  <p:outlineViewPr>
    <p:cViewPr>
      <p:scale>
        <a:sx n="33" d="100"/>
        <a:sy n="33" d="100"/>
      </p:scale>
      <p:origin x="0" y="-10746"/>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 Id="rId4" Type="http://schemas.openxmlformats.org/officeDocument/2006/relationships/image" Target="../media/image14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4" Type="http://schemas.openxmlformats.org/officeDocument/2006/relationships/image" Target="../media/image156.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Isomer Ball and stick model Condensed structural formula Line angle formula</a:t>
            </a:r>
          </a:p>
          <a:p>
            <a:r>
              <a:rPr lang="en-IN" dirty="0"/>
              <a:t>Chain 4 C atoms connect with single bonds. 3 H atoms attach, with single bonds, to the 2 end C atoms. 2 H atoms attach, with single bonds, to each middle C atom. Each C atom maintains a tetrahedral shape A linear chain is as follows. C H 3, single bond, C H 2, single bond, C H 2, single bond, C H 3. 3 rising and falling lines form 2 angles</a:t>
            </a:r>
          </a:p>
          <a:p>
            <a:r>
              <a:rPr lang="en-IN" dirty="0"/>
              <a:t>Branched 3 C atoms connect to a central C atom, with single bonds. 1 H atom also attaches to the central C atom, with a single bond. 3 H atoms attach, with single bonds, to the 3 end C atoms. Each C atom maintains a tetrahedral shape 3 C H 3 groups, attach to a central C atom, with single bonds. Additionally, 1 H atom connects to the central C atom, with a single bond 3 lines join together at a </a:t>
            </a:r>
            <a:r>
              <a:rPr lang="en-IN" dirty="0" err="1"/>
              <a:t>center</a:t>
            </a:r>
            <a:r>
              <a:rPr lang="en-IN" dirty="0"/>
              <a:t> point. One extends upward, one to the lower left, and one to the lower right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2719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Isomer Ball and stick model Condensed structural formula Line angle formula</a:t>
            </a:r>
          </a:p>
          <a:p>
            <a:r>
              <a:rPr lang="en-IN" dirty="0"/>
              <a:t>Chain 4 C atoms connect with single bonds. 3 H atoms attach, with single bonds, to the 2 end C atoms. 2 H atoms attach, with single bonds, to each middle C atom. Each C atom maintains a tetrahedral shape A linear chain is as follows. C H 3, single bond, C H 2, single bond, C H 2, single bond, C H 3. 3 rising and falling lines form 2 angles</a:t>
            </a:r>
          </a:p>
          <a:p>
            <a:r>
              <a:rPr lang="en-IN" dirty="0"/>
              <a:t>Branched 3 C atoms connect to a central C atom, with single bonds. 1 H atom also attaches to the central C atom, with a single bond. 3 H atoms attach, with single bonds, to the 3 end C atoms. Each C atom maintains a tetrahedral shape 3 C H 3 groups, attach to a central C atom, with single bonds. Additionally, 1 H atom connects to the central C atom, with a single bond 3 lines join together at a </a:t>
            </a:r>
            <a:r>
              <a:rPr lang="en-IN" dirty="0" err="1"/>
              <a:t>center</a:t>
            </a:r>
            <a:r>
              <a:rPr lang="en-IN" dirty="0"/>
              <a:t> point. One extends upward, one to the lower left, and one to the lower right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76949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Isomer Condensed structural formula Line angle formula</a:t>
            </a:r>
          </a:p>
          <a:p>
            <a:r>
              <a:rPr lang="en-IN" dirty="0"/>
              <a:t>Chain 2 end, C H 3 groups, attach with single bonds to a linear, single bonded chain of 3, C H 2 groups 4 lines connect to form a zigzag shape with 3 angles</a:t>
            </a:r>
          </a:p>
          <a:p>
            <a:r>
              <a:rPr lang="en-IN" dirty="0"/>
              <a:t>1 Branch 2 C H 3 groups are single bonded to a C atom bonded to an H atom. The C atom is also single bonded to a single bonded chain with C H 2, and C H 3 3 lines connect to form a zigzag shape with 2 lines. 1 additional line extends upward from the second angle.</a:t>
            </a:r>
          </a:p>
          <a:p>
            <a:r>
              <a:rPr lang="en-IN" dirty="0"/>
              <a:t>2 Branches 4 C H 3 groups, attach to a central C atom, with single bonds. 4 lines join together at a </a:t>
            </a:r>
            <a:r>
              <a:rPr lang="en-IN" dirty="0" err="1"/>
              <a:t>center</a:t>
            </a:r>
            <a:r>
              <a:rPr lang="en-IN" dirty="0"/>
              <a:t> point. The arrangement indicates the lines to be spaced in a tetrahedral geometry.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39421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formula includes an empty single bonds where the substituents attach to the carbon. The formulas and names are as follows.</a:t>
            </a:r>
          </a:p>
          <a:p>
            <a:r>
              <a:rPr lang="en-IN" dirty="0"/>
              <a:t>Formula Name</a:t>
            </a:r>
          </a:p>
          <a:p>
            <a:r>
              <a:rPr lang="en-IN" dirty="0"/>
              <a:t>C H 3, single bond  methyl</a:t>
            </a:r>
          </a:p>
          <a:p>
            <a:r>
              <a:rPr lang="en-IN" dirty="0"/>
              <a:t>straight chain, C H 3, C H 2, single bond  ethyl</a:t>
            </a:r>
          </a:p>
          <a:p>
            <a:r>
              <a:rPr lang="en-IN" dirty="0"/>
              <a:t>straight chain, C H 3, C H 2, C H 2, single bond  propyl</a:t>
            </a:r>
          </a:p>
          <a:p>
            <a:r>
              <a:rPr lang="en-IN" dirty="0"/>
              <a:t>branched chain, C H 3, C H with single bond above, C H 3  isopropyl</a:t>
            </a:r>
          </a:p>
          <a:p>
            <a:r>
              <a:rPr lang="en-IN" dirty="0"/>
              <a:t>straight chain, C H 3, C H 2, C H 2, C H 2, single bond  butyl</a:t>
            </a:r>
          </a:p>
          <a:p>
            <a:r>
              <a:rPr lang="en-IN" dirty="0"/>
              <a:t>branched chain, C H 3, C H single bonded to C H 3 above, C H 2, single bond  isobutyl</a:t>
            </a:r>
          </a:p>
          <a:p>
            <a:r>
              <a:rPr lang="en-IN" dirty="0"/>
              <a:t>F, single bond  </a:t>
            </a:r>
            <a:r>
              <a:rPr lang="en-IN" dirty="0" err="1"/>
              <a:t>fluoro</a:t>
            </a:r>
            <a:endParaRPr lang="en-IN" dirty="0"/>
          </a:p>
          <a:p>
            <a:r>
              <a:rPr lang="en-IN" dirty="0"/>
              <a:t>C l, single bond  </a:t>
            </a:r>
            <a:r>
              <a:rPr lang="en-IN" dirty="0" err="1"/>
              <a:t>chloro</a:t>
            </a:r>
            <a:endParaRPr lang="en-IN" dirty="0"/>
          </a:p>
          <a:p>
            <a:r>
              <a:rPr lang="en-IN" dirty="0"/>
              <a:t> B r, single bond  bromo</a:t>
            </a:r>
          </a:p>
          <a:p>
            <a:r>
              <a:rPr lang="en-IN" dirty="0"/>
              <a:t>I, single bond  </a:t>
            </a:r>
            <a:r>
              <a:rPr lang="en-IN" dirty="0" err="1"/>
              <a:t>iodo</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4362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first, fourth, and fifth C atoms are each single bonded to H below and above. The second C is single bonded to C l above, and single bonded to H below. The third C is single bonded to H above, and single bonded to C H 3 below.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4790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first, fourth, and fifth C atoms are each single bonded to H below and above. The second C is single bonded to C l above, and single bonded to H below. The third C is single bonded to H above, and single bonded to C H 3 below.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5730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Draw the structure for 1-chloro-1,2-dimethylheptane. 1-chloro means chlorine in carbon 1. 1,2-dimethyl means methyl group on carbons 1 and 2. "Di" means two. Heptane means seven-carbon chain.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69072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 H 2, single bond, C H 2, single bond, C H, single bond, C H 3. The first C is single bonded to C l below. The third C is single bonded to B r below. The second structure is a 4-carbon zigzag chain where the first corner is C l. The third carbon is single bonded to B 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99970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Bond angles measure 120 degrees.</a:t>
            </a:r>
          </a:p>
          <a:p>
            <a:r>
              <a:rPr lang="en-IN" dirty="0"/>
              <a:t>● A ball and stick model shows 2 C atoms connected with a double bond. 2 H atoms attach to each C atom, each with a single bond.</a:t>
            </a:r>
          </a:p>
          <a:p>
            <a:r>
              <a:rPr lang="en-IN" dirty="0"/>
              <a:t>● A condensed structural formula shows the identical arrangement.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62</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0497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Bond angles measure 120 degrees.</a:t>
            </a:r>
          </a:p>
          <a:p>
            <a:r>
              <a:rPr lang="en-IN" dirty="0"/>
              <a:t>● A ball and stick model shows 2 C atoms connected with a double bond. 2 H atoms attach to each C atom, each with a single bond.</a:t>
            </a:r>
          </a:p>
          <a:p>
            <a:r>
              <a:rPr lang="en-IN" dirty="0"/>
              <a:t>● A condensed structural formula shows the identical arrangement.</a:t>
            </a:r>
          </a:p>
          <a:p>
            <a:r>
              <a:rPr lang="en-IN" dirty="0"/>
              <a:t>The structures of ethyne are as follows. Bond angles measure 180 degrees.</a:t>
            </a:r>
          </a:p>
          <a:p>
            <a:r>
              <a:rPr lang="en-IN" dirty="0"/>
              <a:t>● A linear ball and stick model shows 2 C atoms connected with a triple bond. 1 H atom connects to each C atom with a single bond.</a:t>
            </a:r>
          </a:p>
          <a:p>
            <a:r>
              <a:rPr lang="en-IN" dirty="0"/>
              <a:t>● A condensed structural formula shows the identical arrangement.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8577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2180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Carbons 1 and 2 are triple bonded. Carbons 2 and 3 are single bonded. The next 5 carbons are in a zigzag pattern. The fourth overall carbon in the structure is single bonded to a carbon below. That carbon is single bonded down and left to another carbon, which is single bonded up and left to another carbon.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65</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6780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Carbons 1 and 2 are triple bonded. Carbons 2 and 3 are single bonded. The next 5 carbons are in a zigzag pattern. The fourth overall carbon in the structure is single bonded to a carbon below. That carbon is single bonded down and left to another carbon, which is single bonded up and left to another carbon.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73703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The examples are as follows. Alkane.</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Ethane. C H sub 3, single bond, C H sub 3.</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Propane. C H sub 3, single bond, C H sub 2, single bond, C H sub 3.</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 line angle formula shows 2 lines connect in a bent shape. </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Alkene.</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Ethene</a:t>
            </a:r>
            <a:r>
              <a:rPr lang="en-IN" sz="1200" b="0" i="0" u="none" strike="noStrike" kern="1200" cap="none" dirty="0">
                <a:solidFill>
                  <a:schemeClr val="dk1"/>
                </a:solidFill>
                <a:effectLst/>
                <a:latin typeface="Arial"/>
                <a:ea typeface="Arial"/>
                <a:cs typeface="Arial"/>
                <a:sym typeface="Arial"/>
              </a:rPr>
              <a:t>, ethylene. H sub 2 C, double bond, C H sub 2.</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Propene. C H sub 3, single bond, C H, double bond, C H sub 2.</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 line angle formula shows a single line attaches to a double line, in a bent shape.</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Alkyne.</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Ethyne</a:t>
            </a:r>
            <a:r>
              <a:rPr lang="en-IN" sz="1200" b="0" i="0" u="none" strike="noStrike" kern="1200" cap="none" dirty="0">
                <a:solidFill>
                  <a:schemeClr val="dk1"/>
                </a:solidFill>
                <a:effectLst/>
                <a:latin typeface="Arial"/>
                <a:ea typeface="Arial"/>
                <a:cs typeface="Arial"/>
                <a:sym typeface="Arial"/>
              </a:rPr>
              <a:t>, acetylene. H C, triple bond, C H.</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Propyne</a:t>
            </a:r>
            <a:r>
              <a:rPr lang="en-IN" sz="1200" b="0" i="0" u="none" strike="noStrike" kern="1200" cap="none" dirty="0">
                <a:solidFill>
                  <a:schemeClr val="dk1"/>
                </a:solidFill>
                <a:effectLst/>
                <a:latin typeface="Arial"/>
                <a:ea typeface="Arial"/>
                <a:cs typeface="Arial"/>
                <a:sym typeface="Arial"/>
              </a:rPr>
              <a:t>. C H sub 3, single bond, C, triple bond, C H.</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 line angle formula shows a single line attaches to a triple line, in a linear shape.</a:t>
            </a:r>
            <a:r>
              <a:rPr lang="en-IN"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46920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 l, single bond, C H, double bond, C H, single bond, C l. The structure provides 2 geometric isomers.</a:t>
            </a:r>
          </a:p>
          <a:p>
            <a:r>
              <a:rPr lang="en-GB" dirty="0"/>
              <a:t>● The cis isomer of the condensed structure shows the 2 chlorine atoms on the same side of the double bond. A line angle formula is as follows. C l, falling diagonal line, horizontal double line, rising diagonal line, C l.</a:t>
            </a:r>
          </a:p>
          <a:p>
            <a:r>
              <a:rPr lang="en-GB" dirty="0"/>
              <a:t>● The trans isomer of the condensed structure shows the 2 chlorine atoms on opposite sides of the double bond. A line angle formula is as follows. C l, falling diagonal line, horizontal double line, falling diagonal line, C l.</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24913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cis 2-butene has 2 double bonded C atoms, each single bonded to a C H 3 above and a hydrogen below. </a:t>
            </a:r>
          </a:p>
          <a:p>
            <a:r>
              <a:rPr lang="en-GB" dirty="0"/>
              <a:t>● trans 2-butene has 2 double bonded carbon atoms, one single bonded to a hydrogen above and C H 3 below, and the other single bonded to C H 3 above and a hydrogen below.</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06723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first example places a yellow and a green gumdrop on one black gumdrop. A yellow and a green gumdrop attach to the second black gumdrop. Both yellow gumdrops occupy the same side of the arrangement. The green gumdrops occupy the opposite side.</a:t>
            </a:r>
          </a:p>
          <a:p>
            <a:r>
              <a:rPr lang="en-GB" dirty="0"/>
              <a:t>● The second example places a yellow and a green gumdrop on one black gumdrop. A yellow and a green gumdrop attach to the second black gumdrop. The yellow gumdrops occupy opposite sides of the arrangement. The green gumdrops also occupy opposite sides.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92671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Oleic acid exists in olive oil and other unsaturated fats. The line angle formula for oleic acid contains 18 carbon atoms. The first carbon attaches to an oxygen with a double bond, and an O H group with a single bond. The ninth carbon contains a cis, double bond.</a:t>
            </a:r>
          </a:p>
          <a:p>
            <a:r>
              <a:rPr lang="en-IN" dirty="0"/>
              <a:t>● Stearic acid exists in saturated fats. The line angle formula for stearic acid contains 18 carbon atoms. The first carbon attaches to an oxygen with a double bond, and an O H group with a single bond. The tenth and eleventh carbon atoms are single bonded.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15275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An alkene, with double bonded C atoms, + a water molecule, H single bond O H, react in the presence of a strong acid, H plus, to yield an alcohol, or an alkane bonded to a hydroxyl group. The hydroxyl group is the functional group of alcohols.</a:t>
            </a:r>
          </a:p>
          <a:p>
            <a:r>
              <a:rPr lang="en-IN" dirty="0"/>
              <a:t>• Ethene, C H 2 double bond C H 2, + water, H 2 O, react in the presence of H plus, to yield ethanol, or ethyl alcohol. The condensed structure for ethanol is as follows. C H 3, single bond, C H 2, single bond, O 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92</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15086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ball and stick structure shows 6 carbon atoms joined as a ring. 3 double bonds alternate with 3 single bonds within the ring.</a:t>
            </a:r>
          </a:p>
          <a:p>
            <a:r>
              <a:rPr lang="en-GB" dirty="0"/>
              <a:t>● A 6 carbon line angle structure contains alternating double and single bonds. Each carbon atom of the ring connects to a hydrogen atom with a single bond. This structure shows the same structure next to it, with the alternating bonds switched. These are equivalent structures for benzene.</a:t>
            </a:r>
          </a:p>
          <a:p>
            <a:r>
              <a:rPr lang="en-GB" dirty="0"/>
              <a:t>● A 6 carbon ring replaces the alternating single and double bonds with a circle inside of the ring. The single bonded hydrogens are present. </a:t>
            </a:r>
          </a:p>
          <a:p>
            <a:r>
              <a:rPr lang="en-GB" dirty="0"/>
              <a:t>● A 6 carbon line angle ring shows a circle inside the ring. Hydrogen atoms are not shown. This structure and the previous one are together </a:t>
            </a:r>
            <a:r>
              <a:rPr lang="en-GB" dirty="0" err="1"/>
              <a:t>labeled</a:t>
            </a:r>
            <a:r>
              <a:rPr lang="en-GB" dirty="0"/>
              <a:t>, structural formulas for benzene.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57303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Toluene. A carbon atom of a benzene ring connects to a methyl group. This structure appears 2 ways. The first shows a methyl group attached with a single bond. The second, a line angle structure, uses a line to indicate a methyl group.</a:t>
            </a:r>
          </a:p>
          <a:p>
            <a:r>
              <a:rPr lang="en-GB" dirty="0"/>
              <a:t>● Aniline. A carbon atom of a benzene ring connects to a nitrogen atom. The nitrogen atom additionally connects to 2 hydrogen atoms, each with a single bond.</a:t>
            </a:r>
          </a:p>
          <a:p>
            <a:r>
              <a:rPr lang="en-GB" dirty="0"/>
              <a:t>● Phenol. A carbon atom of a benzene ring connects to a hydroxyl group.</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5694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 A space filling model shows the carbon atom represented by a large black sphere. The hydrogen atoms are represented by 4 white half spheres, like domes, sitting on the surface of the carbon. </a:t>
            </a:r>
          </a:p>
          <a:p>
            <a:r>
              <a:rPr lang="en-IN" dirty="0"/>
              <a:t>• b. A ball and stick model shows a black ball representing a carbon atom connected by rods to four smaller white balls representing the hydrogen atoms. One H is directly above the C, and the other 3 surround it in a plane below. The lower hydrogens are 109-degrees from the top hydrogen. </a:t>
            </a:r>
          </a:p>
          <a:p>
            <a:r>
              <a:rPr lang="en-IN" dirty="0"/>
              <a:t>• c. A wedge and dash model shows a Lewis structure with straight lines representing a bond in the plane of the page, hatched wedges representing a bond going into the page, and solid wedges representing a bond coming out of the page. C H 4 consists of a central C bonded to four H symbols as follows. straight line above, straight line to the right, solid wedge below, hatched wedge to the left. </a:t>
            </a:r>
          </a:p>
          <a:p>
            <a:r>
              <a:rPr lang="en-IN" dirty="0"/>
              <a:t>• d. An expanded structural formula shows the element symbol for carbon, C. It is connected above, below, leftward, and rightward by single line segments to four element symbols for hydrogen, H. </a:t>
            </a:r>
          </a:p>
          <a:p>
            <a:r>
              <a:rPr lang="en-IN" dirty="0"/>
              <a:t>• e. A condensed structural formula is written as C H sub 4.</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6329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Chlorobenzene is a benzene ring with its top carbon single bonded to C l. The carbon atoms are not numbered. </a:t>
            </a:r>
          </a:p>
          <a:p>
            <a:r>
              <a:rPr lang="en-IN" dirty="0"/>
              <a:t>The following compounds each have carbons numbered clockwise from the top. </a:t>
            </a:r>
          </a:p>
          <a:p>
            <a:r>
              <a:rPr lang="en-IN" dirty="0"/>
              <a:t>● 1, 2-dichlorobenzene, or o dichlorobenzene, is a benzene ring with C l single bonded to carbons 1 and 2. </a:t>
            </a:r>
          </a:p>
          <a:p>
            <a:r>
              <a:rPr lang="en-IN" dirty="0"/>
              <a:t>● 1, 3-dichlorobenzene, or m dichlorobenzene, is a benzene ring with C l single bonded to carbons 1 and 3. </a:t>
            </a:r>
          </a:p>
          <a:p>
            <a:r>
              <a:rPr lang="en-IN" dirty="0"/>
              <a:t>● 1, 4-dichlorobenzene, or p dichlorobenzene is a benzene ring with C l single bonded to carbons 1 and 4.</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2769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3, </a:t>
            </a:r>
            <a:r>
              <a:rPr lang="en-IN" dirty="0" err="1"/>
              <a:t>bromoaniline</a:t>
            </a:r>
            <a:r>
              <a:rPr lang="en-IN" dirty="0"/>
              <a:t>. The nitrogen group of aniline occupies carbon 1 on the benzene ring. A bromine atom connects to carbon 3. Carbon atoms are numbered clockwise from the top.</a:t>
            </a:r>
          </a:p>
          <a:p>
            <a:r>
              <a:rPr lang="en-IN" dirty="0"/>
              <a:t>● 4, </a:t>
            </a:r>
            <a:r>
              <a:rPr lang="en-IN" dirty="0" err="1"/>
              <a:t>bromo</a:t>
            </a:r>
            <a:r>
              <a:rPr lang="en-IN" dirty="0"/>
              <a:t>, 2, </a:t>
            </a:r>
            <a:r>
              <a:rPr lang="en-IN" dirty="0" err="1"/>
              <a:t>chlorophenol</a:t>
            </a:r>
            <a:r>
              <a:rPr lang="en-IN" dirty="0"/>
              <a:t>. The hydroxyl group of phenol occupies carbon 1 on the benzene ring. The bromine atom connects to carbon 4 and the chlorine occupies carbon 2. Carbon atoms are numbered </a:t>
            </a:r>
            <a:r>
              <a:rPr lang="en-IN" dirty="0" err="1"/>
              <a:t>counterclockwise</a:t>
            </a:r>
            <a:r>
              <a:rPr lang="en-IN" dirty="0"/>
              <a:t> from the top.</a:t>
            </a:r>
          </a:p>
          <a:p>
            <a:r>
              <a:rPr lang="en-IN" dirty="0"/>
              <a:t>● 2, 6, </a:t>
            </a:r>
            <a:r>
              <a:rPr lang="en-IN" dirty="0" err="1"/>
              <a:t>dibromo</a:t>
            </a:r>
            <a:r>
              <a:rPr lang="en-IN" dirty="0"/>
              <a:t>, 4, </a:t>
            </a:r>
            <a:r>
              <a:rPr lang="en-IN" dirty="0" err="1"/>
              <a:t>chlorotoluene</a:t>
            </a:r>
            <a:r>
              <a:rPr lang="en-IN" dirty="0"/>
              <a:t>. The methyl group of toluene occupies carbon 1 on the benzene ring. The bromine atoms connect to carbons 2 and 6. The chlorine occupies carbon 4. Carbon atoms are numbered clockwise from the top.</a:t>
            </a:r>
          </a:p>
          <a:p>
            <a:endParaRPr lang="en-GB" dirty="0"/>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06701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 phenol molecule contains a group located directly across from the methyl group. The group shows a nitrogen atom bonded to both a hydrogen atom and a carbon atom, each with a single bond. The carbon connects to an oxygen atom with a double bond. The carbon also connects to a methyl group. </a:t>
            </a:r>
          </a:p>
          <a:p>
            <a:r>
              <a:rPr lang="en-GB" dirty="0"/>
              <a:t>Aspirin. A benzene ring contains 2 groups adjacent to one another. The group from the upper right carbon atom consists of an oxygen atom bonded to a carbon atom, with a single bond. This carbon atom attaches to both an oxygen atom with a double bond, and a methyl group, with a single bond. The group from the uppermost carbon consists of a carbon atom attached to 2 oxygen atoms. One oxygen connects with a double bond, and the other oxygen connects with a single bond. The second oxygen atom is additionally bonded to a hydrogen atom, with a single bond.</a:t>
            </a:r>
          </a:p>
          <a:p>
            <a:endParaRPr lang="en-GB" dirty="0"/>
          </a:p>
          <a:p>
            <a:r>
              <a:rPr lang="en-GB" dirty="0"/>
              <a:t>A phenol contains 2 groups, one located at carbon 2, and the other located at carbon 4. The first group consists of a singly bonded oxygen atom, connected to a methyl group, with a single bond. The second group consists of a singly bonded carbon atom attached to 1 oxygen atom, with a double bond, and a hydrogen atom, with a single bond.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6936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Organic compounds contain carbon atoms which form 4 covalent bonds and have a tetrahedral shape.</a:t>
            </a:r>
          </a:p>
          <a:p>
            <a:r>
              <a:rPr lang="en-GB" dirty="0"/>
              <a:t>● Organic compounds tend to be nonpolar, with low melting and boiling points. They are usually insoluble in water and are typically are flammable.</a:t>
            </a:r>
          </a:p>
          <a:p>
            <a:r>
              <a:rPr lang="en-GB" dirty="0"/>
              <a:t>● Organic compounds can be depicted using expanded, condensed, and line angle formulas. They are named using the I U P A C system.</a:t>
            </a:r>
          </a:p>
          <a:p>
            <a:r>
              <a:rPr lang="en-GB" dirty="0"/>
              <a:t>● Four groups of hydrocarbons include the alkanes, alkenes, alkynes, and aromatic compounds. The alkenes contain a double bond which can exist as either a cis, or a trans, isomer. Alkenes undergo both hydrogenation, which adds H 2, and hydration, which adds H 2 O. Alkynes contain a triple bond. Aromatic compounds typically contain a benzene ring.</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0634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 A space filling model shows 2 bonded carbon atoms, each bonded to 3 hydrogen atoms. </a:t>
            </a:r>
          </a:p>
          <a:p>
            <a:r>
              <a:rPr lang="en-IN" dirty="0"/>
              <a:t>• b. A ball and stick model shows 2 single bonded carbons, each single bonded to 3 hydrogens. Both carbons have a tetrahedral structure, with the other carbon serving as the vertical bond. </a:t>
            </a:r>
          </a:p>
          <a:p>
            <a:r>
              <a:rPr lang="en-IN" dirty="0"/>
              <a:t>• c. A wedge dash model shows the same structure. Two carbons are bonded by a single line segment. Each is bonded to three hydrogens by a solid wedge, a dashed line segment, and a hatched wedge, respectively. </a:t>
            </a:r>
          </a:p>
          <a:p>
            <a:r>
              <a:rPr lang="en-IN" dirty="0"/>
              <a:t>• d. An expanded structural formula consists of two single bonded carbons. Each is single bonded to three hydrogens, above, below, and to the side. </a:t>
            </a:r>
          </a:p>
          <a:p>
            <a:r>
              <a:rPr lang="en-IN" dirty="0"/>
              <a:t>• e. A condensed structural formula is written as C H 3, solid line segment, C H 3.</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276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molecular formula is C 6 H 14. The ball-and-stick model has 6 black spheres connected in a zigzag pattern by single sticks. Each outer black sphere has single sticks to 3 white spheres, and the inner black spheres have single sticks to 2 white spheres.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6506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each line-angle formula, the first line extends diagonally upward and rightward, and the second extends diagonally downward and rightward. The pattern then repeats.</a:t>
            </a:r>
          </a:p>
          <a:p>
            <a:r>
              <a:rPr lang="en-IN" dirty="0"/>
              <a:t>Number of carbon atoms I U P A C name Molecular formula Condensed structural formula Line angle formula</a:t>
            </a:r>
          </a:p>
          <a:p>
            <a:r>
              <a:rPr lang="en-IN" dirty="0"/>
              <a:t>1 Methane C H 4 C H 4 Blank</a:t>
            </a:r>
          </a:p>
          <a:p>
            <a:r>
              <a:rPr lang="en-IN" dirty="0"/>
              <a:t>2 Ethane C 2 H 6 C H 3, single bond, C H 3.  single horizontal line segment</a:t>
            </a:r>
          </a:p>
          <a:p>
            <a:r>
              <a:rPr lang="en-IN" dirty="0"/>
              <a:t>3 Propane C 3 H 8 C H 3, single bond, C H 2, single bond, C H 3 2 single line segments form 1 angle </a:t>
            </a:r>
          </a:p>
          <a:p>
            <a:r>
              <a:rPr lang="en-IN" dirty="0"/>
              <a:t>4 Butane C 4 H 10 C H 3, single bond, C H 2, single bond, C H 2, single bond, C H 3 3 single line segments form 2 angles. </a:t>
            </a:r>
          </a:p>
          <a:p>
            <a:r>
              <a:rPr lang="en-IN" dirty="0"/>
              <a:t>5 Pentane C 5 H 12 C H 3, single bond, C H 2, single bond, C H 2, single bond, C H 2, single bond, C H 3 4 single line segments form 3 angles. </a:t>
            </a:r>
          </a:p>
          <a:p>
            <a:r>
              <a:rPr lang="en-IN" dirty="0"/>
              <a:t>6 Hexane C 6 H 14 C H 3, single bond, C H 2, single bond, C H 2, single bond, C H 2, single bond, C H 2, single bond C H 3 5 single line segments form 4 angles. </a:t>
            </a:r>
          </a:p>
          <a:p>
            <a:r>
              <a:rPr lang="en-IN" dirty="0"/>
              <a:t>7 Heptane C 7 H 16 C H 3, single bond, C H 2, single bond, C H 2, single bond, C H 2, single bond, C H 2, single bond, C H 2, single bond, C H 3 6 single line segments form 5 angles. </a:t>
            </a:r>
          </a:p>
          <a:p>
            <a:r>
              <a:rPr lang="en-IN" dirty="0"/>
              <a:t>8 Octane C 8 H 18 C H 3, single bond, C H 2, single bond, C H 2, single bond, C H 2, single bond, C H 2, single bond, C H 2, single bond, C H 2, single bond, C H 3 7 single line segments form 6 angles. </a:t>
            </a:r>
          </a:p>
          <a:p>
            <a:r>
              <a:rPr lang="en-IN" dirty="0"/>
              <a:t>9 Nonane C 9 H 20 C H 3, single bond, C H 2, single bond, C H 2, single bond, C H 2, single bond, C H 2, single bond, C H 2, single bond, C H 2, single bond, C H 2, single bond, C H 3 8 single line segments form 7 angles. </a:t>
            </a:r>
          </a:p>
          <a:p>
            <a:r>
              <a:rPr lang="en-IN" dirty="0"/>
              <a:t>10 </a:t>
            </a:r>
            <a:r>
              <a:rPr lang="en-IN" dirty="0" err="1"/>
              <a:t>Decane</a:t>
            </a:r>
            <a:r>
              <a:rPr lang="en-IN" dirty="0"/>
              <a:t> C 10 H 22 C H 3, single bond, C H 2, single bond, C H 2, single bond, C H 2, single bond, C H 2, single bond, C H 2, single bond, C H 2, single bond, C H 2, single bond, C H 2, single bond, C H 3 9 single line segments form 8 angles.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7772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H atoms extend away from the C atom to the left, upward and downward. A fourth single bond extends away from the C atom, to the right. The condensed form of this structure shows the formula, C H 3, with 1 single bond extending to the right.</a:t>
            </a:r>
          </a:p>
          <a:p>
            <a:endParaRPr lang="en-IN" dirty="0"/>
          </a:p>
          <a:p>
            <a:r>
              <a:rPr lang="en-IN" dirty="0"/>
              <a:t>The H atoms extend away from the C atom in an upward and a downward direction. 2 single bonds extend away from the C atom, to the left and to the right. The condensed form of this structure the formula C H 2, with single bonds extending to the left, and to the right.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243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table shows formulas as follows. An expanded structural formula consists of a 4-carbon chain. The 2 central carbons are each bonded to 2 side hydrogens and the end carbons are each bonded to three side hydrogens. Seven condensed structural formulas are as follows. • Horizontal chain. C H sub 3, single bond, C H sub 2, single bond, C H sub 2, single bond, C H sub 3. • C H sub 2, single bond, C H sub 2. Each is single bonded to C H sub 3 below. • C H sub 2, single bond, C H sub 2. The first is single bonded to C H sub 3 above and the second is bonded to C H sub 3 below. • Vertical chain. C H sub 3, single bond, C H sub 2, single bond, C H sub 2, single bond, C H sub 3. • C H sub 3, single bond, C H sub 2 single bonded to C H sub 2 below, which is single bonded to C H sub 3 to the right. • C H sub 2 single bonded to C H sub 3 above, single bond, C H sub 2, single bond, C H sub 3. • Zigzag chain. C H sub 3, single bond, C H sub 2, single bond, C H sub 2, single bond, C H sub 3. Two line-angle structure formulas are each made of 3 line segments forming 2 angles. The first rises, falls, then rises. The second falls, rises, then falls.</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5775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Model type Cyclopropane </a:t>
            </a:r>
            <a:r>
              <a:rPr lang="en-IN" dirty="0" err="1"/>
              <a:t>Cyclobutane</a:t>
            </a:r>
            <a:r>
              <a:rPr lang="en-IN" dirty="0"/>
              <a:t> Cyclopentane Cyclohexane</a:t>
            </a:r>
          </a:p>
          <a:p>
            <a:r>
              <a:rPr lang="en-IN" dirty="0"/>
              <a:t>Ball-and-stick model Three C atoms single bonded to each other in a triangular pattern, with each carbon single bonded to 2 H atoms. Four C atoms single bonded to each other in a square pattern, with each carbon single bonded to 2 H atoms. Five C atoms single bonded to each other in a pentagonal pattern, with each C atom single bonded to 2 H atoms. Six C atoms single bonded to each other in a hexagonal pattern, with each C atom single bonded to 2 H atoms.</a:t>
            </a:r>
          </a:p>
          <a:p>
            <a:r>
              <a:rPr lang="en-IN" dirty="0"/>
              <a:t>Condensed structural formula A triangular ring of three C H 2 molecules. A square ring of four C H 2 molecules. A pentagonal ring of five C H 2 molecules. A hexagonal ring of six C H 2 molecules.</a:t>
            </a:r>
          </a:p>
          <a:p>
            <a:r>
              <a:rPr lang="en-IN" dirty="0"/>
              <a:t>Line-angle formula A triangle A square A pentagon A hexagon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1161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0470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63315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92343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999562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848858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476478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3094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57707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39888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4731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11392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38034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6046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7794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9294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3938737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03268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69425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55379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2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jp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9C40E508-3F9E-4D5C-B609-0AB2EF800043}"/>
              </a:ext>
            </a:extLst>
          </p:cNvPr>
          <p:cNvPicPr>
            <a:picLocks noChangeAspect="1"/>
          </p:cNvPicPr>
          <p:nvPr userDrawn="1"/>
        </p:nvPicPr>
        <p:blipFill>
          <a:blip r:embed="rId19"/>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9" r:id="rId10"/>
    <p:sldLayoutId id="2147483690" r:id="rId11"/>
    <p:sldLayoutId id="2147483691" r:id="rId12"/>
    <p:sldLayoutId id="2147483681" r:id="rId13"/>
    <p:sldLayoutId id="2147483671" r:id="rId14"/>
    <p:sldLayoutId id="2147483680" r:id="rId15"/>
    <p:sldLayoutId id="2147483656"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6" name="Picture Placeholder 21" descr="Pearson Logo">
            <a:extLst>
              <a:ext uri="{FF2B5EF4-FFF2-40B4-BE49-F238E27FC236}">
                <a16:creationId xmlns:a16="http://schemas.microsoft.com/office/drawing/2014/main" id="{1EE6ED17-54DF-4777-83A4-E71B874EB3F4}"/>
              </a:ext>
            </a:extLst>
          </p:cNvPr>
          <p:cNvPicPr>
            <a:picLocks noChangeAspect="1"/>
          </p:cNvPicPr>
          <p:nvPr userDrawn="1"/>
        </p:nvPicPr>
        <p:blipFill>
          <a:blip r:embed="rId19"/>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285075120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169.png"/><Relationship Id="rId4" Type="http://schemas.openxmlformats.org/officeDocument/2006/relationships/image" Target="../media/image168.png"/></Relationships>
</file>

<file path=ppt/slides/_rels/slide10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3.xml"/><Relationship Id="rId7" Type="http://schemas.openxmlformats.org/officeDocument/2006/relationships/image" Target="../media/image21.wmf"/><Relationship Id="rId12" Type="http://schemas.openxmlformats.org/officeDocument/2006/relationships/image" Target="../media/image23.wmf"/><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oleObject" Target="../embeddings/oleObject17.bin"/><Relationship Id="rId5" Type="http://schemas.openxmlformats.org/officeDocument/2006/relationships/image" Target="../media/image20.wmf"/><Relationship Id="rId10" Type="http://schemas.openxmlformats.org/officeDocument/2006/relationships/image" Target="../media/image24.png"/><Relationship Id="rId4" Type="http://schemas.openxmlformats.org/officeDocument/2006/relationships/oleObject" Target="../embeddings/oleObject14.bin"/><Relationship Id="rId9" Type="http://schemas.openxmlformats.org/officeDocument/2006/relationships/image" Target="../media/image22.wmf"/></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6.wmf"/><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image" Target="../media/image25.wmf"/><Relationship Id="rId10" Type="http://schemas.openxmlformats.org/officeDocument/2006/relationships/image" Target="../media/image27.wmf"/><Relationship Id="rId4" Type="http://schemas.openxmlformats.org/officeDocument/2006/relationships/oleObject" Target="../embeddings/oleObject18.bin"/><Relationship Id="rId9" Type="http://schemas.openxmlformats.org/officeDocument/2006/relationships/oleObject" Target="../embeddings/oleObject2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8.xml"/><Relationship Id="rId1" Type="http://schemas.openxmlformats.org/officeDocument/2006/relationships/vmlDrawing" Target="../drawings/vmlDrawing7.vml"/><Relationship Id="rId5" Type="http://schemas.openxmlformats.org/officeDocument/2006/relationships/image" Target="../media/image30.png"/><Relationship Id="rId4" Type="http://schemas.openxmlformats.org/officeDocument/2006/relationships/image" Target="../media/image29.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8.xml"/><Relationship Id="rId1" Type="http://schemas.openxmlformats.org/officeDocument/2006/relationships/vmlDrawing" Target="../drawings/vmlDrawing8.vml"/><Relationship Id="rId5" Type="http://schemas.openxmlformats.org/officeDocument/2006/relationships/image" Target="../media/image30.png"/><Relationship Id="rId4" Type="http://schemas.openxmlformats.org/officeDocument/2006/relationships/image" Target="../media/image29.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vmlDrawing" Target="../drawings/vmlDrawing9.v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oleObject" Target="../embeddings/oleObject23.bin"/></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vmlDrawing" Target="../drawings/vmlDrawing10.vml"/><Relationship Id="rId5" Type="http://schemas.openxmlformats.org/officeDocument/2006/relationships/image" Target="../media/image33.wmf"/><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xml"/><Relationship Id="rId1" Type="http://schemas.openxmlformats.org/officeDocument/2006/relationships/vmlDrawing" Target="../drawings/vmlDrawing11.vml"/><Relationship Id="rId4" Type="http://schemas.openxmlformats.org/officeDocument/2006/relationships/image" Target="../media/image36.wm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41.wmf"/><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oleObject" Target="../embeddings/oleObject27.bin"/><Relationship Id="rId5" Type="http://schemas.openxmlformats.org/officeDocument/2006/relationships/image" Target="../media/image40.wmf"/><Relationship Id="rId4" Type="http://schemas.openxmlformats.org/officeDocument/2006/relationships/oleObject" Target="../embeddings/oleObject26.bin"/></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wmf"/><Relationship Id="rId2" Type="http://schemas.openxmlformats.org/officeDocument/2006/relationships/slideLayout" Target="../slideLayouts/slideLayout8.xml"/><Relationship Id="rId1" Type="http://schemas.openxmlformats.org/officeDocument/2006/relationships/vmlDrawing" Target="../drawings/vmlDrawing13.vml"/><Relationship Id="rId6" Type="http://schemas.openxmlformats.org/officeDocument/2006/relationships/oleObject" Target="../embeddings/oleObject29.bin"/><Relationship Id="rId5" Type="http://schemas.openxmlformats.org/officeDocument/2006/relationships/image" Target="../media/image44.wmf"/><Relationship Id="rId4" Type="http://schemas.openxmlformats.org/officeDocument/2006/relationships/oleObject" Target="../embeddings/oleObject28.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47.wmf"/><Relationship Id="rId5" Type="http://schemas.openxmlformats.org/officeDocument/2006/relationships/oleObject" Target="../embeddings/oleObject31.bin"/><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32.bin"/><Relationship Id="rId7" Type="http://schemas.openxmlformats.org/officeDocument/2006/relationships/image" Target="../media/image49.wmf"/><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3.bin"/><Relationship Id="rId5" Type="http://schemas.openxmlformats.org/officeDocument/2006/relationships/image" Target="../media/image50.png"/><Relationship Id="rId4" Type="http://schemas.openxmlformats.org/officeDocument/2006/relationships/image" Target="../media/image48.wmf"/></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34.bin"/><Relationship Id="rId7" Type="http://schemas.openxmlformats.org/officeDocument/2006/relationships/image" Target="../media/image56.wmf"/><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oleObject" Target="../embeddings/oleObject35.bin"/><Relationship Id="rId5" Type="http://schemas.openxmlformats.org/officeDocument/2006/relationships/image" Target="../media/image57.png"/><Relationship Id="rId4" Type="http://schemas.openxmlformats.org/officeDocument/2006/relationships/image" Target="../media/image55.wmf"/></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36.bin"/><Relationship Id="rId7" Type="http://schemas.openxmlformats.org/officeDocument/2006/relationships/image" Target="../media/image56.wmf"/><Relationship Id="rId2" Type="http://schemas.openxmlformats.org/officeDocument/2006/relationships/slideLayout" Target="../slideLayouts/slideLayout11.xml"/><Relationship Id="rId1" Type="http://schemas.openxmlformats.org/officeDocument/2006/relationships/vmlDrawing" Target="../drawings/vmlDrawing17.vml"/><Relationship Id="rId6" Type="http://schemas.openxmlformats.org/officeDocument/2006/relationships/oleObject" Target="../embeddings/oleObject37.bin"/><Relationship Id="rId5" Type="http://schemas.openxmlformats.org/officeDocument/2006/relationships/image" Target="../media/image57.png"/><Relationship Id="rId4" Type="http://schemas.openxmlformats.org/officeDocument/2006/relationships/image" Target="../media/image55.wmf"/></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vmlDrawing" Target="../drawings/vmlDrawing18.vml"/><Relationship Id="rId6" Type="http://schemas.openxmlformats.org/officeDocument/2006/relationships/image" Target="../media/image60.wmf"/><Relationship Id="rId5" Type="http://schemas.openxmlformats.org/officeDocument/2006/relationships/oleObject" Target="../embeddings/oleObject38.bin"/><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62.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20.v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oleObject" Target="../embeddings/oleObject40.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79.png"/><Relationship Id="rId7" Type="http://schemas.openxmlformats.org/officeDocument/2006/relationships/oleObject" Target="../embeddings/oleObject42.bin"/><Relationship Id="rId2" Type="http://schemas.openxmlformats.org/officeDocument/2006/relationships/slideLayout" Target="../slideLayouts/slideLayout8.xml"/><Relationship Id="rId1" Type="http://schemas.openxmlformats.org/officeDocument/2006/relationships/vmlDrawing" Target="../drawings/vmlDrawing21.vml"/><Relationship Id="rId6" Type="http://schemas.openxmlformats.org/officeDocument/2006/relationships/image" Target="../media/image80.png"/><Relationship Id="rId5" Type="http://schemas.openxmlformats.org/officeDocument/2006/relationships/image" Target="../media/image77.wmf"/><Relationship Id="rId4" Type="http://schemas.openxmlformats.org/officeDocument/2006/relationships/oleObject" Target="../embeddings/oleObject41.bin"/></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3.bin"/><Relationship Id="rId7" Type="http://schemas.openxmlformats.org/officeDocument/2006/relationships/image" Target="../media/image87.wmf"/><Relationship Id="rId2" Type="http://schemas.openxmlformats.org/officeDocument/2006/relationships/slideLayout" Target="../slideLayouts/slideLayout8.xml"/><Relationship Id="rId1" Type="http://schemas.openxmlformats.org/officeDocument/2006/relationships/vmlDrawing" Target="../drawings/vmlDrawing22.v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image" Target="../media/image86.wmf"/></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vmlDrawing" Target="../drawings/vmlDrawing23.vml"/><Relationship Id="rId5" Type="http://schemas.openxmlformats.org/officeDocument/2006/relationships/image" Target="../media/image88.wmf"/><Relationship Id="rId4" Type="http://schemas.openxmlformats.org/officeDocument/2006/relationships/oleObject" Target="../embeddings/oleObject46.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8.xml"/><Relationship Id="rId1" Type="http://schemas.openxmlformats.org/officeDocument/2006/relationships/vmlDrawing" Target="../drawings/vmlDrawing24.vml"/><Relationship Id="rId5" Type="http://schemas.openxmlformats.org/officeDocument/2006/relationships/image" Target="../media/image91.png"/><Relationship Id="rId4" Type="http://schemas.openxmlformats.org/officeDocument/2006/relationships/image" Target="../media/image90.wmf"/></Relationships>
</file>

<file path=ppt/slides/_rels/slide59.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96.wmf"/><Relationship Id="rId2" Type="http://schemas.openxmlformats.org/officeDocument/2006/relationships/slideLayout" Target="../slideLayouts/slideLayout6.xml"/><Relationship Id="rId16" Type="http://schemas.openxmlformats.org/officeDocument/2006/relationships/image" Target="../media/image98.wmf"/><Relationship Id="rId1" Type="http://schemas.openxmlformats.org/officeDocument/2006/relationships/vmlDrawing" Target="../drawings/vmlDrawing25.vml"/><Relationship Id="rId6" Type="http://schemas.openxmlformats.org/officeDocument/2006/relationships/image" Target="../media/image93.wmf"/><Relationship Id="rId11" Type="http://schemas.openxmlformats.org/officeDocument/2006/relationships/oleObject" Target="../embeddings/oleObject52.bin"/><Relationship Id="rId5" Type="http://schemas.openxmlformats.org/officeDocument/2006/relationships/oleObject" Target="../embeddings/oleObject49.bin"/><Relationship Id="rId15" Type="http://schemas.openxmlformats.org/officeDocument/2006/relationships/oleObject" Target="../embeddings/oleObject54.bin"/><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51.bin"/><Relationship Id="rId14" Type="http://schemas.openxmlformats.org/officeDocument/2006/relationships/image" Target="../media/image97.w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8.xml"/><Relationship Id="rId1" Type="http://schemas.openxmlformats.org/officeDocument/2006/relationships/vmlDrawing" Target="../drawings/vmlDrawing26.vml"/><Relationship Id="rId6" Type="http://schemas.openxmlformats.org/officeDocument/2006/relationships/image" Target="../media/image101.png"/><Relationship Id="rId5" Type="http://schemas.openxmlformats.org/officeDocument/2006/relationships/image" Target="../media/image99.wmf"/><Relationship Id="rId4" Type="http://schemas.openxmlformats.org/officeDocument/2006/relationships/oleObject" Target="../embeddings/oleObject55.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18.xml"/><Relationship Id="rId7" Type="http://schemas.openxmlformats.org/officeDocument/2006/relationships/image" Target="../media/image103.wmf"/><Relationship Id="rId2" Type="http://schemas.openxmlformats.org/officeDocument/2006/relationships/slideLayout" Target="../slideLayouts/slideLayout8.xml"/><Relationship Id="rId1" Type="http://schemas.openxmlformats.org/officeDocument/2006/relationships/vmlDrawing" Target="../drawings/vmlDrawing27.vml"/><Relationship Id="rId6" Type="http://schemas.openxmlformats.org/officeDocument/2006/relationships/oleObject" Target="../embeddings/oleObject57.bin"/><Relationship Id="rId5" Type="http://schemas.openxmlformats.org/officeDocument/2006/relationships/image" Target="../media/image102.wmf"/><Relationship Id="rId4" Type="http://schemas.openxmlformats.org/officeDocument/2006/relationships/oleObject" Target="../embeddings/oleObject56.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8.bin"/><Relationship Id="rId7" Type="http://schemas.openxmlformats.org/officeDocument/2006/relationships/image" Target="../media/image107.png"/><Relationship Id="rId2" Type="http://schemas.openxmlformats.org/officeDocument/2006/relationships/slideLayout" Target="../slideLayouts/slideLayout8.xml"/><Relationship Id="rId1" Type="http://schemas.openxmlformats.org/officeDocument/2006/relationships/vmlDrawing" Target="../drawings/vmlDrawing28.vml"/><Relationship Id="rId6" Type="http://schemas.openxmlformats.org/officeDocument/2006/relationships/image" Target="../media/image106.wmf"/><Relationship Id="rId5" Type="http://schemas.openxmlformats.org/officeDocument/2006/relationships/oleObject" Target="../embeddings/oleObject59.bin"/><Relationship Id="rId4" Type="http://schemas.openxmlformats.org/officeDocument/2006/relationships/image" Target="../media/image105.wmf"/></Relationships>
</file>

<file path=ppt/slides/_rels/slide64.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notesSlide" Target="../notesSlides/notesSlide19.xml"/><Relationship Id="rId7" Type="http://schemas.openxmlformats.org/officeDocument/2006/relationships/oleObject" Target="../embeddings/oleObject61.bin"/><Relationship Id="rId2" Type="http://schemas.openxmlformats.org/officeDocument/2006/relationships/slideLayout" Target="../slideLayouts/slideLayout8.xml"/><Relationship Id="rId1" Type="http://schemas.openxmlformats.org/officeDocument/2006/relationships/vmlDrawing" Target="../drawings/vmlDrawing29.vml"/><Relationship Id="rId6" Type="http://schemas.openxmlformats.org/officeDocument/2006/relationships/image" Target="../media/image110.png"/><Relationship Id="rId5" Type="http://schemas.openxmlformats.org/officeDocument/2006/relationships/image" Target="../media/image108.wmf"/><Relationship Id="rId4" Type="http://schemas.openxmlformats.org/officeDocument/2006/relationships/oleObject" Target="../embeddings/oleObject60.bin"/></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3.wmf"/><Relationship Id="rId3" Type="http://schemas.openxmlformats.org/officeDocument/2006/relationships/notesSlide" Target="../notesSlides/notesSlide2.xml"/><Relationship Id="rId7" Type="http://schemas.openxmlformats.org/officeDocument/2006/relationships/image" Target="../media/image10.wmf"/><Relationship Id="rId12" Type="http://schemas.openxmlformats.org/officeDocument/2006/relationships/oleObject" Target="../embeddings/oleObject7.bin"/><Relationship Id="rId17" Type="http://schemas.openxmlformats.org/officeDocument/2006/relationships/image" Target="../media/image15.wmf"/><Relationship Id="rId2" Type="http://schemas.openxmlformats.org/officeDocument/2006/relationships/slideLayout" Target="../slideLayouts/slideLayout3.xml"/><Relationship Id="rId16"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2.wmf"/><Relationship Id="rId5" Type="http://schemas.openxmlformats.org/officeDocument/2006/relationships/image" Target="../media/image9.wmf"/><Relationship Id="rId15" Type="http://schemas.openxmlformats.org/officeDocument/2006/relationships/image" Target="../media/image14.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1.wmf"/><Relationship Id="rId14" Type="http://schemas.openxmlformats.org/officeDocument/2006/relationships/oleObject" Target="../embeddings/oleObject8.bin"/></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1.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oleObject" Target="../embeddings/oleObject11.bin"/><Relationship Id="rId4" Type="http://schemas.openxmlformats.org/officeDocument/2006/relationships/image" Target="../media/image16.wmf"/></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8.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8.xml"/><Relationship Id="rId4" Type="http://schemas.openxmlformats.org/officeDocument/2006/relationships/image" Target="../media/image137.png"/></Relationships>
</file>

<file path=ppt/slides/_rels/slide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oleObject" Target="../embeddings/oleObject62.bin"/><Relationship Id="rId7" Type="http://schemas.openxmlformats.org/officeDocument/2006/relationships/oleObject" Target="../embeddings/oleObject64.bin"/><Relationship Id="rId2" Type="http://schemas.openxmlformats.org/officeDocument/2006/relationships/slideLayout" Target="../slideLayouts/slideLayout8.xml"/><Relationship Id="rId1" Type="http://schemas.openxmlformats.org/officeDocument/2006/relationships/vmlDrawing" Target="../drawings/vmlDrawing30.vml"/><Relationship Id="rId6" Type="http://schemas.openxmlformats.org/officeDocument/2006/relationships/image" Target="../media/image140.wmf"/><Relationship Id="rId5" Type="http://schemas.openxmlformats.org/officeDocument/2006/relationships/oleObject" Target="../embeddings/oleObject63.bin"/><Relationship Id="rId10" Type="http://schemas.openxmlformats.org/officeDocument/2006/relationships/image" Target="../media/image142.wmf"/><Relationship Id="rId4" Type="http://schemas.openxmlformats.org/officeDocument/2006/relationships/image" Target="../media/image139.wmf"/><Relationship Id="rId9" Type="http://schemas.openxmlformats.org/officeDocument/2006/relationships/oleObject" Target="../embeddings/oleObject65.bin"/></Relationships>
</file>

<file path=ppt/slides/_rels/slide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145.w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48.png"/><Relationship Id="rId2" Type="http://schemas.openxmlformats.org/officeDocument/2006/relationships/slideLayout" Target="../slideLayouts/slideLayout8.xml"/><Relationship Id="rId1" Type="http://schemas.openxmlformats.org/officeDocument/2006/relationships/vmlDrawing" Target="../drawings/vmlDrawing32.vml"/><Relationship Id="rId6" Type="http://schemas.openxmlformats.org/officeDocument/2006/relationships/image" Target="../media/image147.png"/><Relationship Id="rId5" Type="http://schemas.openxmlformats.org/officeDocument/2006/relationships/image" Target="../media/image146.wmf"/><Relationship Id="rId4" Type="http://schemas.openxmlformats.org/officeDocument/2006/relationships/oleObject" Target="../embeddings/oleObject6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vmlDrawing" Target="../drawings/vmlDrawing4.vml"/><Relationship Id="rId6" Type="http://schemas.openxmlformats.org/officeDocument/2006/relationships/image" Target="../media/image17.wmf"/><Relationship Id="rId5" Type="http://schemas.openxmlformats.org/officeDocument/2006/relationships/oleObject" Target="../embeddings/oleObject13.bin"/><Relationship Id="rId4" Type="http://schemas.openxmlformats.org/officeDocument/2006/relationships/image" Target="../media/image16.wmf"/></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3.xml"/><Relationship Id="rId1" Type="http://schemas.openxmlformats.org/officeDocument/2006/relationships/vmlDrawing" Target="../drawings/vmlDrawing33.vml"/><Relationship Id="rId5" Type="http://schemas.openxmlformats.org/officeDocument/2006/relationships/image" Target="../media/image150.png"/><Relationship Id="rId4" Type="http://schemas.openxmlformats.org/officeDocument/2006/relationships/image" Target="../media/image149.w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8.xml"/><Relationship Id="rId1" Type="http://schemas.openxmlformats.org/officeDocument/2006/relationships/vmlDrawing" Target="../drawings/vmlDrawing34.vml"/><Relationship Id="rId5" Type="http://schemas.openxmlformats.org/officeDocument/2006/relationships/image" Target="../media/image152.png"/><Relationship Id="rId4" Type="http://schemas.openxmlformats.org/officeDocument/2006/relationships/image" Target="../media/image151.wmf"/></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notesSlide" Target="../notesSlides/notesSlide27.xml"/><Relationship Id="rId7" Type="http://schemas.openxmlformats.org/officeDocument/2006/relationships/image" Target="../media/image154.wmf"/><Relationship Id="rId12" Type="http://schemas.openxmlformats.org/officeDocument/2006/relationships/image" Target="../media/image157.png"/><Relationship Id="rId2" Type="http://schemas.openxmlformats.org/officeDocument/2006/relationships/slideLayout" Target="../slideLayouts/slideLayout8.xml"/><Relationship Id="rId1" Type="http://schemas.openxmlformats.org/officeDocument/2006/relationships/vmlDrawing" Target="../drawings/vmlDrawing35.vml"/><Relationship Id="rId6" Type="http://schemas.openxmlformats.org/officeDocument/2006/relationships/oleObject" Target="../embeddings/oleObject71.bin"/><Relationship Id="rId11" Type="http://schemas.openxmlformats.org/officeDocument/2006/relationships/image" Target="../media/image156.wmf"/><Relationship Id="rId5" Type="http://schemas.openxmlformats.org/officeDocument/2006/relationships/image" Target="../media/image153.wmf"/><Relationship Id="rId10" Type="http://schemas.openxmlformats.org/officeDocument/2006/relationships/oleObject" Target="../embeddings/oleObject73.bin"/><Relationship Id="rId4" Type="http://schemas.openxmlformats.org/officeDocument/2006/relationships/oleObject" Target="../embeddings/oleObject70.bin"/><Relationship Id="rId9" Type="http://schemas.openxmlformats.org/officeDocument/2006/relationships/image" Target="../media/image155.w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8.xml"/><Relationship Id="rId1" Type="http://schemas.openxmlformats.org/officeDocument/2006/relationships/vmlDrawing" Target="../drawings/vmlDrawing36.vml"/><Relationship Id="rId5" Type="http://schemas.openxmlformats.org/officeDocument/2006/relationships/image" Target="../media/image159.png"/><Relationship Id="rId4" Type="http://schemas.openxmlformats.org/officeDocument/2006/relationships/image" Target="../media/image158.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8.xml"/><Relationship Id="rId1" Type="http://schemas.openxmlformats.org/officeDocument/2006/relationships/vmlDrawing" Target="../drawings/vmlDrawing37.v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8.xml"/><Relationship Id="rId1" Type="http://schemas.openxmlformats.org/officeDocument/2006/relationships/vmlDrawing" Target="../drawings/vmlDrawing38.vml"/><Relationship Id="rId5" Type="http://schemas.openxmlformats.org/officeDocument/2006/relationships/image" Target="../media/image162.png"/><Relationship Id="rId4" Type="http://schemas.openxmlformats.org/officeDocument/2006/relationships/image" Target="../media/image161.wmf"/></Relationships>
</file>

<file path=ppt/slides/_rels/slide9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11</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IN" dirty="0">
                <a:latin typeface="+mn-lt"/>
              </a:rPr>
              <a:t>Introduction to Organic Chemistry: Hydrocarbons</a:t>
            </a:r>
            <a:endParaRPr lang="en-US" dirty="0">
              <a:latin typeface="+mn-lt"/>
            </a:endParaRP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0FF2ECE9-67EB-4E54-815E-DA1D6AA996D3}"/>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EABC-0F03-4AD5-B743-0459C6770102}"/>
              </a:ext>
            </a:extLst>
          </p:cNvPr>
          <p:cNvSpPr>
            <a:spLocks noGrp="1"/>
          </p:cNvSpPr>
          <p:nvPr>
            <p:ph type="title"/>
          </p:nvPr>
        </p:nvSpPr>
        <p:spPr/>
        <p:txBody>
          <a:bodyPr/>
          <a:lstStyle/>
          <a:p>
            <a:r>
              <a:rPr lang="en-IN" dirty="0"/>
              <a:t>Hydrocarbons</a:t>
            </a:r>
          </a:p>
        </p:txBody>
      </p:sp>
      <p:sp>
        <p:nvSpPr>
          <p:cNvPr id="3" name="Content Placeholder 2">
            <a:extLst>
              <a:ext uri="{FF2B5EF4-FFF2-40B4-BE49-F238E27FC236}">
                <a16:creationId xmlns:a16="http://schemas.microsoft.com/office/drawing/2014/main" id="{CE67A1FF-48D7-4154-B3DD-ED1666772EC9}"/>
              </a:ext>
            </a:extLst>
          </p:cNvPr>
          <p:cNvSpPr>
            <a:spLocks noGrp="1"/>
          </p:cNvSpPr>
          <p:nvPr>
            <p:ph sz="quarter" idx="14"/>
          </p:nvPr>
        </p:nvSpPr>
        <p:spPr>
          <a:xfrm>
            <a:off x="457200" y="1555200"/>
            <a:ext cx="8229600" cy="1377781"/>
          </a:xfrm>
        </p:spPr>
        <p:txBody>
          <a:bodyPr/>
          <a:lstStyle/>
          <a:p>
            <a:r>
              <a:rPr lang="en-IN" sz="2400" b="1" dirty="0"/>
              <a:t>Hydrocarbons </a:t>
            </a:r>
            <a:r>
              <a:rPr lang="en-IN" sz="2400" dirty="0"/>
              <a:t>are organic compounds that contain only carbon and hydrogen.</a:t>
            </a:r>
          </a:p>
          <a:p>
            <a:r>
              <a:rPr lang="en-IN" sz="2400" dirty="0"/>
              <a:t>In organic molecules, every carbon has four bonds.</a:t>
            </a:r>
          </a:p>
        </p:txBody>
      </p:sp>
      <p:pic>
        <p:nvPicPr>
          <p:cNvPr id="15" name="Content Placeholder 14" descr="C is single bonded to 3 H atoms below and single bonded to 1 H atom above.">
            <a:extLst>
              <a:ext uri="{FF2B5EF4-FFF2-40B4-BE49-F238E27FC236}">
                <a16:creationId xmlns:a16="http://schemas.microsoft.com/office/drawing/2014/main" id="{47A29509-42EE-49C6-8C85-6E4F3A1AAB95}"/>
              </a:ext>
            </a:extLst>
          </p:cNvPr>
          <p:cNvPicPr>
            <a:picLocks noGrp="1" noChangeAspect="1"/>
          </p:cNvPicPr>
          <p:nvPr>
            <p:ph sz="quarter" idx="16"/>
          </p:nvPr>
        </p:nvPicPr>
        <p:blipFill>
          <a:blip r:embed="rId2"/>
          <a:stretch>
            <a:fillRect/>
          </a:stretch>
        </p:blipFill>
        <p:spPr>
          <a:xfrm>
            <a:off x="3936340" y="3113398"/>
            <a:ext cx="1304657" cy="1329043"/>
          </a:xfrm>
          <a:prstGeom prst="rect">
            <a:avLst/>
          </a:prstGeom>
        </p:spPr>
      </p:pic>
      <p:sp>
        <p:nvSpPr>
          <p:cNvPr id="4" name="Content Placeholder 3">
            <a:extLst>
              <a:ext uri="{FF2B5EF4-FFF2-40B4-BE49-F238E27FC236}">
                <a16:creationId xmlns:a16="http://schemas.microsoft.com/office/drawing/2014/main" id="{8D0C8449-F1C9-4013-A0C5-33F1F1108A6D}"/>
              </a:ext>
            </a:extLst>
          </p:cNvPr>
          <p:cNvSpPr>
            <a:spLocks noGrp="1"/>
          </p:cNvSpPr>
          <p:nvPr>
            <p:ph sz="quarter" idx="15"/>
          </p:nvPr>
        </p:nvSpPr>
        <p:spPr>
          <a:xfrm>
            <a:off x="454672" y="4626083"/>
            <a:ext cx="8229600" cy="432000"/>
          </a:xfrm>
        </p:spPr>
        <p:txBody>
          <a:bodyPr/>
          <a:lstStyle/>
          <a:p>
            <a:r>
              <a:rPr lang="en-IN" sz="2400" b="1" dirty="0"/>
              <a:t>Saturated hydrocarbons</a:t>
            </a:r>
            <a:r>
              <a:rPr lang="en-IN" sz="2400" dirty="0"/>
              <a:t> contain only single bonds.</a:t>
            </a:r>
          </a:p>
        </p:txBody>
      </p:sp>
      <p:pic>
        <p:nvPicPr>
          <p:cNvPr id="16" name="Content Placeholder 15" descr="C, single bond, C. Each C is single bonded to 3 H atoms.">
            <a:extLst>
              <a:ext uri="{FF2B5EF4-FFF2-40B4-BE49-F238E27FC236}">
                <a16:creationId xmlns:a16="http://schemas.microsoft.com/office/drawing/2014/main" id="{615D0193-F405-4BE7-9072-402E347D19AE}"/>
              </a:ext>
            </a:extLst>
          </p:cNvPr>
          <p:cNvPicPr>
            <a:picLocks noGrp="1" noChangeAspect="1"/>
          </p:cNvPicPr>
          <p:nvPr>
            <p:ph sz="quarter" idx="17"/>
          </p:nvPr>
        </p:nvPicPr>
        <p:blipFill>
          <a:blip r:embed="rId3"/>
          <a:stretch>
            <a:fillRect/>
          </a:stretch>
        </p:blipFill>
        <p:spPr>
          <a:xfrm>
            <a:off x="3690925" y="5140857"/>
            <a:ext cx="1755800" cy="1194920"/>
          </a:xfrm>
          <a:prstGeom prst="rect">
            <a:avLst/>
          </a:prstGeom>
        </p:spPr>
      </p:pic>
    </p:spTree>
    <p:extLst>
      <p:ext uri="{BB962C8B-B14F-4D97-AF65-F5344CB8AC3E}">
        <p14:creationId xmlns:p14="http://schemas.microsoft.com/office/powerpoint/2010/main" val="40276466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4596-CEE0-44AD-B391-23C26A970557}"/>
              </a:ext>
            </a:extLst>
          </p:cNvPr>
          <p:cNvSpPr>
            <a:spLocks noGrp="1"/>
          </p:cNvSpPr>
          <p:nvPr>
            <p:ph type="title"/>
          </p:nvPr>
        </p:nvSpPr>
        <p:spPr/>
        <p:txBody>
          <a:bodyPr/>
          <a:lstStyle/>
          <a:p>
            <a:r>
              <a:rPr lang="en-IN" sz="3400" dirty="0"/>
              <a:t>Chemistry Link to Health: Common Aromatic Compounds</a:t>
            </a:r>
          </a:p>
        </p:txBody>
      </p:sp>
      <p:sp>
        <p:nvSpPr>
          <p:cNvPr id="7" name="Content Placeholder 6"/>
          <p:cNvSpPr>
            <a:spLocks noGrp="1"/>
          </p:cNvSpPr>
          <p:nvPr>
            <p:ph sz="quarter" idx="14"/>
          </p:nvPr>
        </p:nvSpPr>
        <p:spPr>
          <a:xfrm>
            <a:off x="457200" y="1555201"/>
            <a:ext cx="8229600" cy="1699648"/>
          </a:xfrm>
        </p:spPr>
        <p:txBody>
          <a:bodyPr/>
          <a:lstStyle/>
          <a:p>
            <a:pPr marL="432" indent="0">
              <a:buNone/>
            </a:pPr>
            <a:r>
              <a:rPr lang="en-GB" sz="2400" dirty="0"/>
              <a:t>Toluene is used as a reactant to make drugs, dyes, and explosives such as T</a:t>
            </a:r>
            <a:r>
              <a:rPr lang="en-GB" sz="100" dirty="0"/>
              <a:t> </a:t>
            </a:r>
            <a:r>
              <a:rPr lang="en-GB" sz="2400" dirty="0"/>
              <a:t>N</a:t>
            </a:r>
            <a:r>
              <a:rPr lang="en-GB" sz="100" dirty="0"/>
              <a:t> </a:t>
            </a:r>
            <a:r>
              <a:rPr lang="en-GB" sz="2400" dirty="0"/>
              <a:t>T (trinitrotoluene). The benzene ring is found in pain relievers such as aspirin and acetaminophen, and in </a:t>
            </a:r>
            <a:r>
              <a:rPr lang="en-GB" sz="2400" dirty="0" err="1"/>
              <a:t>flavorings</a:t>
            </a:r>
            <a:r>
              <a:rPr lang="en-GB" sz="2400" dirty="0"/>
              <a:t> such as vanillin.</a:t>
            </a:r>
          </a:p>
        </p:txBody>
      </p:sp>
      <p:pic>
        <p:nvPicPr>
          <p:cNvPr id="18" name="Content Placeholder 17" descr="The structure is as follows. T N T, or 2, 4, 6, trinitrotoluene. A toluene molecule contains 3 nitro groups, N O 2, on the second, fourth, and sixth carbon atoms. A methyl group is bonded to the first carbon."/>
          <p:cNvPicPr>
            <a:picLocks noGrp="1" noChangeAspect="1"/>
          </p:cNvPicPr>
          <p:nvPr>
            <p:ph sz="quarter" idx="15"/>
          </p:nvPr>
        </p:nvPicPr>
        <p:blipFill>
          <a:blip r:embed="rId3"/>
          <a:stretch>
            <a:fillRect/>
          </a:stretch>
        </p:blipFill>
        <p:spPr>
          <a:xfrm>
            <a:off x="539392" y="4380661"/>
            <a:ext cx="2135628" cy="1809003"/>
          </a:xfrm>
          <a:prstGeom prst="rect">
            <a:avLst/>
          </a:prstGeom>
        </p:spPr>
      </p:pic>
      <p:pic>
        <p:nvPicPr>
          <p:cNvPr id="19" name="Content Placeholder 18" descr="Acetaminophen. For long description in Notes pane, press F6."/>
          <p:cNvPicPr>
            <a:picLocks noGrp="1" noChangeAspect="1"/>
          </p:cNvPicPr>
          <p:nvPr>
            <p:ph sz="quarter" idx="16"/>
          </p:nvPr>
        </p:nvPicPr>
        <p:blipFill>
          <a:blip r:embed="rId4"/>
          <a:stretch>
            <a:fillRect/>
          </a:stretch>
        </p:blipFill>
        <p:spPr>
          <a:xfrm>
            <a:off x="2917083" y="4041303"/>
            <a:ext cx="3803185" cy="2099619"/>
          </a:xfrm>
          <a:prstGeom prst="rect">
            <a:avLst/>
          </a:prstGeom>
        </p:spPr>
      </p:pic>
      <p:pic>
        <p:nvPicPr>
          <p:cNvPr id="20" name="Content Placeholder 19" descr="Vanillin. For long description in Notes pane, press F6."/>
          <p:cNvPicPr>
            <a:picLocks noGrp="1" noChangeAspect="1"/>
          </p:cNvPicPr>
          <p:nvPr>
            <p:ph sz="quarter" idx="17"/>
          </p:nvPr>
        </p:nvPicPr>
        <p:blipFill>
          <a:blip r:embed="rId5"/>
          <a:stretch>
            <a:fillRect/>
          </a:stretch>
        </p:blipFill>
        <p:spPr>
          <a:xfrm>
            <a:off x="6939948" y="4019362"/>
            <a:ext cx="1621677" cy="2145978"/>
          </a:xfrm>
          <a:prstGeom prst="rect">
            <a:avLst/>
          </a:prstGeom>
        </p:spPr>
      </p:pic>
    </p:spTree>
    <p:extLst>
      <p:ext uri="{BB962C8B-B14F-4D97-AF65-F5344CB8AC3E}">
        <p14:creationId xmlns:p14="http://schemas.microsoft.com/office/powerpoint/2010/main" val="28291989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AC41-115C-47EB-96D8-1C1CD328AE8F}"/>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EC737907-6AFA-45A4-9D01-89F02AF68BDE}"/>
              </a:ext>
            </a:extLst>
          </p:cNvPr>
          <p:cNvSpPr>
            <a:spLocks noGrp="1"/>
          </p:cNvSpPr>
          <p:nvPr>
            <p:ph sz="quarter" idx="14"/>
          </p:nvPr>
        </p:nvSpPr>
        <p:spPr>
          <a:xfrm>
            <a:off x="457200" y="1555201"/>
            <a:ext cx="8229600" cy="432000"/>
          </a:xfrm>
        </p:spPr>
        <p:txBody>
          <a:bodyPr/>
          <a:lstStyle/>
          <a:p>
            <a:pPr marL="432" indent="0">
              <a:buNone/>
            </a:pPr>
            <a:r>
              <a:rPr lang="en-GB" sz="2400" dirty="0">
                <a:solidFill>
                  <a:schemeClr val="tx1"/>
                </a:solidFill>
              </a:rPr>
              <a:t>Select the correct name for each compound.</a:t>
            </a:r>
            <a:endParaRPr lang="en-IN" sz="2400" dirty="0">
              <a:solidFill>
                <a:schemeClr val="tx1"/>
              </a:solidFill>
            </a:endParaRPr>
          </a:p>
        </p:txBody>
      </p:sp>
      <p:sp>
        <p:nvSpPr>
          <p:cNvPr id="5" name="Content Placeholder 4">
            <a:extLst>
              <a:ext uri="{FF2B5EF4-FFF2-40B4-BE49-F238E27FC236}">
                <a16:creationId xmlns:a16="http://schemas.microsoft.com/office/drawing/2014/main" id="{B9B680FF-6355-4124-BC2B-B4D5600736E6}"/>
              </a:ext>
            </a:extLst>
          </p:cNvPr>
          <p:cNvSpPr>
            <a:spLocks noGrp="1"/>
          </p:cNvSpPr>
          <p:nvPr>
            <p:ph sz="quarter" idx="15"/>
          </p:nvPr>
        </p:nvSpPr>
        <p:spPr>
          <a:xfrm>
            <a:off x="454672" y="2264027"/>
            <a:ext cx="423869" cy="499006"/>
          </a:xfrm>
        </p:spPr>
        <p:txBody>
          <a:bodyPr/>
          <a:lstStyle/>
          <a:p>
            <a:pPr marL="432000" indent="-432000">
              <a:buFont typeface="+mj-lt"/>
              <a:buAutoNum type="arabicPeriod"/>
            </a:pPr>
            <a:r>
              <a:rPr lang="en-GB" sz="2400" dirty="0"/>
              <a:t> </a:t>
            </a:r>
            <a:endParaRPr lang="en-IN" sz="2400" dirty="0"/>
          </a:p>
        </p:txBody>
      </p:sp>
      <p:pic>
        <p:nvPicPr>
          <p:cNvPr id="15" name="Content Placeholder 14" descr="A compound has a benzene ring with a chlorine bonded to the top carbon."/>
          <p:cNvPicPr>
            <a:picLocks noGrp="1" noChangeAspect="1"/>
          </p:cNvPicPr>
          <p:nvPr>
            <p:ph sz="quarter" idx="16"/>
          </p:nvPr>
        </p:nvPicPr>
        <p:blipFill>
          <a:blip r:embed="rId2"/>
          <a:stretch>
            <a:fillRect/>
          </a:stretch>
        </p:blipFill>
        <p:spPr>
          <a:xfrm>
            <a:off x="1140774" y="2264027"/>
            <a:ext cx="1731414" cy="1633870"/>
          </a:xfrm>
          <a:prstGeom prst="rect">
            <a:avLst/>
          </a:prstGeom>
        </p:spPr>
      </p:pic>
      <p:sp>
        <p:nvSpPr>
          <p:cNvPr id="6" name="Content Placeholder 5">
            <a:extLst>
              <a:ext uri="{FF2B5EF4-FFF2-40B4-BE49-F238E27FC236}">
                <a16:creationId xmlns:a16="http://schemas.microsoft.com/office/drawing/2014/main" id="{47531B53-B1FB-43EC-BE92-A4038A75180C}"/>
              </a:ext>
            </a:extLst>
          </p:cNvPr>
          <p:cNvSpPr>
            <a:spLocks noGrp="1"/>
          </p:cNvSpPr>
          <p:nvPr>
            <p:ph sz="quarter" idx="17"/>
          </p:nvPr>
        </p:nvSpPr>
        <p:spPr>
          <a:xfrm>
            <a:off x="3680397" y="2229751"/>
            <a:ext cx="3733200" cy="1602000"/>
          </a:xfrm>
        </p:spPr>
        <p:txBody>
          <a:bodyPr/>
          <a:lstStyle/>
          <a:p>
            <a:pPr marL="0" indent="0">
              <a:buNone/>
            </a:pPr>
            <a:r>
              <a:rPr lang="en-IN" sz="2400" dirty="0">
                <a:solidFill>
                  <a:srgbClr val="007FA3"/>
                </a:solidFill>
              </a:rPr>
              <a:t>A. </a:t>
            </a:r>
            <a:r>
              <a:rPr lang="en-IN" sz="2400" dirty="0" err="1">
                <a:solidFill>
                  <a:schemeClr val="tx1"/>
                </a:solidFill>
              </a:rPr>
              <a:t>chlorocyclohexane</a:t>
            </a:r>
            <a:endParaRPr lang="en-IN" sz="2400" dirty="0">
              <a:solidFill>
                <a:schemeClr val="tx1"/>
              </a:solidFill>
            </a:endParaRPr>
          </a:p>
          <a:p>
            <a:pPr marL="0" indent="0">
              <a:buNone/>
            </a:pPr>
            <a:r>
              <a:rPr lang="en-IN" sz="2400" dirty="0">
                <a:solidFill>
                  <a:srgbClr val="007FA3"/>
                </a:solidFill>
              </a:rPr>
              <a:t>B. </a:t>
            </a:r>
            <a:r>
              <a:rPr lang="en-IN" sz="2400" dirty="0">
                <a:solidFill>
                  <a:schemeClr val="tx1"/>
                </a:solidFill>
              </a:rPr>
              <a:t>chlorobenzene</a:t>
            </a:r>
          </a:p>
          <a:p>
            <a:pPr marL="0" indent="0">
              <a:buNone/>
            </a:pPr>
            <a:r>
              <a:rPr lang="en-IN" sz="2400" dirty="0">
                <a:solidFill>
                  <a:srgbClr val="007FA3"/>
                </a:solidFill>
              </a:rPr>
              <a:t>C. </a:t>
            </a:r>
            <a:r>
              <a:rPr lang="en-IN" sz="2400" dirty="0">
                <a:solidFill>
                  <a:schemeClr val="tx1"/>
                </a:solidFill>
              </a:rPr>
              <a:t>1-chlorobenzene</a:t>
            </a:r>
          </a:p>
        </p:txBody>
      </p:sp>
      <p:sp>
        <p:nvSpPr>
          <p:cNvPr id="8" name="Content Placeholder 7"/>
          <p:cNvSpPr>
            <a:spLocks noGrp="1"/>
          </p:cNvSpPr>
          <p:nvPr>
            <p:ph sz="quarter" idx="19"/>
          </p:nvPr>
        </p:nvSpPr>
        <p:spPr>
          <a:xfrm>
            <a:off x="457200" y="4125600"/>
            <a:ext cx="432000" cy="432000"/>
          </a:xfrm>
        </p:spPr>
        <p:txBody>
          <a:bodyPr/>
          <a:lstStyle/>
          <a:p>
            <a:pPr marL="0" indent="0">
              <a:buNone/>
            </a:pPr>
            <a:r>
              <a:rPr lang="en-IN" sz="2400" dirty="0">
                <a:solidFill>
                  <a:srgbClr val="007FA3"/>
                </a:solidFill>
              </a:rPr>
              <a:t>2.</a:t>
            </a:r>
          </a:p>
        </p:txBody>
      </p:sp>
      <p:pic>
        <p:nvPicPr>
          <p:cNvPr id="16" name="Content Placeholder 15" descr="A compound has a benzene ring with C H 3 groups bonded to the top and lower right carbons."/>
          <p:cNvPicPr>
            <a:picLocks noGrp="1" noChangeAspect="1"/>
          </p:cNvPicPr>
          <p:nvPr>
            <p:ph sz="quarter" idx="18"/>
          </p:nvPr>
        </p:nvPicPr>
        <p:blipFill>
          <a:blip r:embed="rId3"/>
          <a:stretch>
            <a:fillRect/>
          </a:stretch>
        </p:blipFill>
        <p:spPr>
          <a:xfrm>
            <a:off x="1140774" y="4084035"/>
            <a:ext cx="1725318" cy="1798476"/>
          </a:xfrm>
          <a:prstGeom prst="rect">
            <a:avLst/>
          </a:prstGeom>
        </p:spPr>
      </p:pic>
      <p:sp>
        <p:nvSpPr>
          <p:cNvPr id="9" name="Content Placeholder 8"/>
          <p:cNvSpPr>
            <a:spLocks noGrp="1"/>
          </p:cNvSpPr>
          <p:nvPr>
            <p:ph sz="quarter" idx="20"/>
          </p:nvPr>
        </p:nvSpPr>
        <p:spPr>
          <a:xfrm>
            <a:off x="3680398" y="4348843"/>
            <a:ext cx="3733414" cy="1601285"/>
          </a:xfrm>
        </p:spPr>
        <p:txBody>
          <a:bodyPr/>
          <a:lstStyle/>
          <a:p>
            <a:pPr marL="0" indent="0">
              <a:buNone/>
            </a:pPr>
            <a:r>
              <a:rPr lang="en-IN" sz="2400" dirty="0">
                <a:solidFill>
                  <a:srgbClr val="007FA3"/>
                </a:solidFill>
              </a:rPr>
              <a:t>A. </a:t>
            </a:r>
            <a:r>
              <a:rPr lang="en-IN" sz="2400" dirty="0"/>
              <a:t>1,2-dimethylbenzene</a:t>
            </a:r>
          </a:p>
          <a:p>
            <a:pPr marL="0" indent="0">
              <a:buNone/>
            </a:pPr>
            <a:r>
              <a:rPr lang="en-IN" sz="2400" dirty="0">
                <a:solidFill>
                  <a:srgbClr val="007FA3"/>
                </a:solidFill>
              </a:rPr>
              <a:t>B. </a:t>
            </a:r>
            <a:r>
              <a:rPr lang="en-IN" sz="2400" dirty="0"/>
              <a:t>1,4-dimethylbenzene</a:t>
            </a:r>
          </a:p>
          <a:p>
            <a:pPr marL="0" indent="0">
              <a:buNone/>
            </a:pPr>
            <a:r>
              <a:rPr lang="en-IN" sz="2400" dirty="0">
                <a:solidFill>
                  <a:srgbClr val="007FA3"/>
                </a:solidFill>
              </a:rPr>
              <a:t>C. </a:t>
            </a:r>
            <a:r>
              <a:rPr lang="en-IN" sz="2400" dirty="0"/>
              <a:t>1,3-dimethylbenzene</a:t>
            </a:r>
          </a:p>
        </p:txBody>
      </p:sp>
    </p:spTree>
    <p:extLst>
      <p:ext uri="{BB962C8B-B14F-4D97-AF65-F5344CB8AC3E}">
        <p14:creationId xmlns:p14="http://schemas.microsoft.com/office/powerpoint/2010/main" val="16056771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AC41-115C-47EB-96D8-1C1CD328AE8F}"/>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EC737907-6AFA-45A4-9D01-89F02AF68BDE}"/>
              </a:ext>
            </a:extLst>
          </p:cNvPr>
          <p:cNvSpPr>
            <a:spLocks noGrp="1"/>
          </p:cNvSpPr>
          <p:nvPr>
            <p:ph sz="quarter" idx="14"/>
          </p:nvPr>
        </p:nvSpPr>
        <p:spPr>
          <a:xfrm>
            <a:off x="457200" y="1555201"/>
            <a:ext cx="8229600" cy="506682"/>
          </a:xfrm>
        </p:spPr>
        <p:txBody>
          <a:bodyPr/>
          <a:lstStyle/>
          <a:p>
            <a:pPr marL="432" indent="0">
              <a:buNone/>
            </a:pPr>
            <a:r>
              <a:rPr lang="en-GB" sz="2400" dirty="0">
                <a:solidFill>
                  <a:schemeClr val="tx1"/>
                </a:solidFill>
              </a:rPr>
              <a:t>Select the correct name for each compound.</a:t>
            </a:r>
            <a:endParaRPr lang="en-IN" sz="2400" dirty="0">
              <a:solidFill>
                <a:schemeClr val="tx1"/>
              </a:solidFill>
            </a:endParaRPr>
          </a:p>
        </p:txBody>
      </p:sp>
      <p:sp>
        <p:nvSpPr>
          <p:cNvPr id="5" name="Content Placeholder 4">
            <a:extLst>
              <a:ext uri="{FF2B5EF4-FFF2-40B4-BE49-F238E27FC236}">
                <a16:creationId xmlns:a16="http://schemas.microsoft.com/office/drawing/2014/main" id="{B9B680FF-6355-4124-BC2B-B4D5600736E6}"/>
              </a:ext>
            </a:extLst>
          </p:cNvPr>
          <p:cNvSpPr>
            <a:spLocks noGrp="1"/>
          </p:cNvSpPr>
          <p:nvPr>
            <p:ph sz="quarter" idx="15"/>
          </p:nvPr>
        </p:nvSpPr>
        <p:spPr>
          <a:xfrm>
            <a:off x="454672" y="2264027"/>
            <a:ext cx="423869" cy="499006"/>
          </a:xfrm>
        </p:spPr>
        <p:txBody>
          <a:bodyPr/>
          <a:lstStyle/>
          <a:p>
            <a:pPr marL="432000" indent="-432000">
              <a:buFont typeface="+mj-lt"/>
              <a:buAutoNum type="arabicPeriod"/>
            </a:pPr>
            <a:r>
              <a:rPr lang="en-GB" sz="2400" dirty="0"/>
              <a:t> </a:t>
            </a:r>
            <a:endParaRPr lang="en-IN" sz="2400" dirty="0"/>
          </a:p>
        </p:txBody>
      </p:sp>
      <p:pic>
        <p:nvPicPr>
          <p:cNvPr id="15" name="Content Placeholder 14" descr="A compound has a benzene ring with a chlorine bonded to the top carbon."/>
          <p:cNvPicPr>
            <a:picLocks noGrp="1" noChangeAspect="1"/>
          </p:cNvPicPr>
          <p:nvPr>
            <p:ph sz="quarter" idx="16"/>
          </p:nvPr>
        </p:nvPicPr>
        <p:blipFill>
          <a:blip r:embed="rId2"/>
          <a:stretch>
            <a:fillRect/>
          </a:stretch>
        </p:blipFill>
        <p:spPr>
          <a:xfrm>
            <a:off x="1140774" y="2264027"/>
            <a:ext cx="1731414" cy="1633870"/>
          </a:xfrm>
          <a:prstGeom prst="rect">
            <a:avLst/>
          </a:prstGeom>
        </p:spPr>
      </p:pic>
      <p:sp>
        <p:nvSpPr>
          <p:cNvPr id="6" name="Content Placeholder 5">
            <a:extLst>
              <a:ext uri="{FF2B5EF4-FFF2-40B4-BE49-F238E27FC236}">
                <a16:creationId xmlns:a16="http://schemas.microsoft.com/office/drawing/2014/main" id="{47531B53-B1FB-43EC-BE92-A4038A75180C}"/>
              </a:ext>
            </a:extLst>
          </p:cNvPr>
          <p:cNvSpPr>
            <a:spLocks noGrp="1"/>
          </p:cNvSpPr>
          <p:nvPr>
            <p:ph sz="quarter" idx="17"/>
          </p:nvPr>
        </p:nvSpPr>
        <p:spPr>
          <a:xfrm>
            <a:off x="3680398" y="2276518"/>
            <a:ext cx="2796603" cy="468000"/>
          </a:xfrm>
        </p:spPr>
        <p:txBody>
          <a:bodyPr/>
          <a:lstStyle/>
          <a:p>
            <a:pPr marL="0" indent="0">
              <a:buNone/>
            </a:pPr>
            <a:r>
              <a:rPr lang="en-IN" sz="2400" dirty="0">
                <a:solidFill>
                  <a:srgbClr val="007FA3"/>
                </a:solidFill>
              </a:rPr>
              <a:t>B. </a:t>
            </a:r>
            <a:r>
              <a:rPr lang="en-IN" sz="2400" dirty="0">
                <a:solidFill>
                  <a:schemeClr val="tx1"/>
                </a:solidFill>
              </a:rPr>
              <a:t>chlorobenzene</a:t>
            </a:r>
          </a:p>
        </p:txBody>
      </p:sp>
      <p:sp>
        <p:nvSpPr>
          <p:cNvPr id="8" name="Content Placeholder 7"/>
          <p:cNvSpPr>
            <a:spLocks noGrp="1"/>
          </p:cNvSpPr>
          <p:nvPr>
            <p:ph sz="quarter" idx="19"/>
          </p:nvPr>
        </p:nvSpPr>
        <p:spPr>
          <a:xfrm>
            <a:off x="457200" y="4125600"/>
            <a:ext cx="432000" cy="432000"/>
          </a:xfrm>
        </p:spPr>
        <p:txBody>
          <a:bodyPr/>
          <a:lstStyle/>
          <a:p>
            <a:pPr marL="0" indent="0">
              <a:buNone/>
            </a:pPr>
            <a:r>
              <a:rPr lang="en-IN" sz="2400" dirty="0">
                <a:solidFill>
                  <a:srgbClr val="007FA3"/>
                </a:solidFill>
              </a:rPr>
              <a:t>2.</a:t>
            </a:r>
          </a:p>
        </p:txBody>
      </p:sp>
      <p:pic>
        <p:nvPicPr>
          <p:cNvPr id="16" name="Content Placeholder 15" descr="A compound has a benzene ring with C H 3 groups bonded to the top and lower right carbons."/>
          <p:cNvPicPr>
            <a:picLocks noGrp="1" noChangeAspect="1"/>
          </p:cNvPicPr>
          <p:nvPr>
            <p:ph sz="quarter" idx="18"/>
          </p:nvPr>
        </p:nvPicPr>
        <p:blipFill>
          <a:blip r:embed="rId3"/>
          <a:stretch>
            <a:fillRect/>
          </a:stretch>
        </p:blipFill>
        <p:spPr>
          <a:xfrm>
            <a:off x="1146870" y="4100041"/>
            <a:ext cx="1725318" cy="1798476"/>
          </a:xfrm>
          <a:prstGeom prst="rect">
            <a:avLst/>
          </a:prstGeom>
        </p:spPr>
      </p:pic>
      <p:sp>
        <p:nvSpPr>
          <p:cNvPr id="9" name="Content Placeholder 8"/>
          <p:cNvSpPr>
            <a:spLocks noGrp="1"/>
          </p:cNvSpPr>
          <p:nvPr>
            <p:ph sz="quarter" idx="20"/>
          </p:nvPr>
        </p:nvSpPr>
        <p:spPr>
          <a:xfrm>
            <a:off x="3680398" y="4348844"/>
            <a:ext cx="3733414" cy="617604"/>
          </a:xfrm>
        </p:spPr>
        <p:txBody>
          <a:bodyPr/>
          <a:lstStyle/>
          <a:p>
            <a:pPr marL="0" indent="0">
              <a:buNone/>
            </a:pPr>
            <a:r>
              <a:rPr lang="en-IN" sz="2400" dirty="0">
                <a:solidFill>
                  <a:srgbClr val="007FA3"/>
                </a:solidFill>
              </a:rPr>
              <a:t>C. </a:t>
            </a:r>
            <a:r>
              <a:rPr lang="en-IN" sz="2400" dirty="0"/>
              <a:t>1,3-dimethylbenzene</a:t>
            </a:r>
          </a:p>
        </p:txBody>
      </p:sp>
    </p:spTree>
    <p:extLst>
      <p:ext uri="{BB962C8B-B14F-4D97-AF65-F5344CB8AC3E}">
        <p14:creationId xmlns:p14="http://schemas.microsoft.com/office/powerpoint/2010/main" val="10859581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F015-0C55-4F98-AD6F-8E90E01B6E8A}"/>
              </a:ext>
            </a:extLst>
          </p:cNvPr>
          <p:cNvSpPr>
            <a:spLocks noGrp="1"/>
          </p:cNvSpPr>
          <p:nvPr>
            <p:ph type="title"/>
          </p:nvPr>
        </p:nvSpPr>
        <p:spPr/>
        <p:txBody>
          <a:bodyPr/>
          <a:lstStyle/>
          <a:p>
            <a:r>
              <a:rPr lang="en-IN" sz="3400" dirty="0"/>
              <a:t>Concept Map—Introduction to Organic Compounds</a:t>
            </a:r>
          </a:p>
        </p:txBody>
      </p:sp>
      <p:pic>
        <p:nvPicPr>
          <p:cNvPr id="5" name="Content Placeholder 4" descr="Organic compounds are described as follows. For long description in Notes pane, press F6."/>
          <p:cNvPicPr>
            <a:picLocks noGrp="1" noChangeAspect="1"/>
          </p:cNvPicPr>
          <p:nvPr>
            <p:ph sz="quarter" idx="13"/>
          </p:nvPr>
        </p:nvPicPr>
        <p:blipFill>
          <a:blip r:embed="rId3"/>
          <a:stretch>
            <a:fillRect/>
          </a:stretch>
        </p:blipFill>
        <p:spPr>
          <a:xfrm>
            <a:off x="889697" y="1662468"/>
            <a:ext cx="7364606" cy="4255377"/>
          </a:xfrm>
          <a:prstGeom prst="rect">
            <a:avLst/>
          </a:prstGeom>
        </p:spPr>
      </p:pic>
    </p:spTree>
    <p:extLst>
      <p:ext uri="{BB962C8B-B14F-4D97-AF65-F5344CB8AC3E}">
        <p14:creationId xmlns:p14="http://schemas.microsoft.com/office/powerpoint/2010/main" val="305190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CC0B-AC67-4C9B-A1DD-715FCACB5854}"/>
              </a:ext>
            </a:extLst>
          </p:cNvPr>
          <p:cNvSpPr>
            <a:spLocks noGrp="1"/>
          </p:cNvSpPr>
          <p:nvPr>
            <p:ph type="title"/>
          </p:nvPr>
        </p:nvSpPr>
        <p:spPr/>
        <p:txBody>
          <a:bodyPr/>
          <a:lstStyle/>
          <a:p>
            <a:r>
              <a:rPr lang="en-IN" dirty="0"/>
              <a:t>Carbon Compounds: Methane </a:t>
            </a:r>
            <a:r>
              <a:rPr lang="en-IN" sz="2000" dirty="0"/>
              <a:t>C H sub 4</a:t>
            </a:r>
            <a:endParaRPr lang="en-IN" dirty="0"/>
          </a:p>
        </p:txBody>
      </p:sp>
      <p:graphicFrame>
        <p:nvGraphicFramePr>
          <p:cNvPr id="8" name="Object 7">
            <a:extLst>
              <a:ext uri="{FF2B5EF4-FFF2-40B4-BE49-F238E27FC236}">
                <a16:creationId xmlns:a16="http://schemas.microsoft.com/office/drawing/2014/main" id="{FC0D796F-6D66-4915-9054-C4707236199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968048884"/>
              </p:ext>
            </p:extLst>
          </p:nvPr>
        </p:nvGraphicFramePr>
        <p:xfrm>
          <a:off x="7112120" y="811499"/>
          <a:ext cx="1206500" cy="546100"/>
        </p:xfrm>
        <a:graphic>
          <a:graphicData uri="http://schemas.openxmlformats.org/presentationml/2006/ole">
            <mc:AlternateContent xmlns:mc="http://schemas.openxmlformats.org/markup-compatibility/2006">
              <mc:Choice xmlns:v="urn:schemas-microsoft-com:vml" Requires="v">
                <p:oleObj spid="_x0000_s5138" name="Equation" r:id="rId4" imgW="1206360" imgH="545760" progId="Equation.DSMT4">
                  <p:embed/>
                </p:oleObj>
              </mc:Choice>
              <mc:Fallback>
                <p:oleObj name="Equation" r:id="rId4" imgW="1206360" imgH="545760" progId="Equation.DSMT4">
                  <p:embed/>
                  <p:pic>
                    <p:nvPicPr>
                      <p:cNvPr id="0" name=""/>
                      <p:cNvPicPr/>
                      <p:nvPr/>
                    </p:nvPicPr>
                    <p:blipFill>
                      <a:blip r:embed="rId5"/>
                      <a:stretch>
                        <a:fillRect/>
                      </a:stretch>
                    </p:blipFill>
                    <p:spPr>
                      <a:xfrm>
                        <a:off x="7112120" y="811499"/>
                        <a:ext cx="1206500" cy="546100"/>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9A819A7E-F37E-4574-91CB-845769AD5657}"/>
              </a:ext>
            </a:extLst>
          </p:cNvPr>
          <p:cNvSpPr>
            <a:spLocks noGrp="1"/>
          </p:cNvSpPr>
          <p:nvPr>
            <p:ph sz="quarter" idx="14"/>
          </p:nvPr>
        </p:nvSpPr>
        <p:spPr>
          <a:xfrm>
            <a:off x="457200" y="1555200"/>
            <a:ext cx="1728000" cy="396000"/>
          </a:xfrm>
        </p:spPr>
        <p:txBody>
          <a:bodyPr/>
          <a:lstStyle/>
          <a:p>
            <a:pPr marL="432" indent="0">
              <a:buNone/>
            </a:pPr>
            <a:r>
              <a:rPr lang="en-IN" sz="2400" dirty="0"/>
              <a:t>In methane,</a:t>
            </a:r>
          </a:p>
        </p:txBody>
      </p:sp>
      <p:graphicFrame>
        <p:nvGraphicFramePr>
          <p:cNvPr id="15" name="Object 14" descr="C H sub 4,&#10;">
            <a:extLst>
              <a:ext uri="{FF2B5EF4-FFF2-40B4-BE49-F238E27FC236}">
                <a16:creationId xmlns:a16="http://schemas.microsoft.com/office/drawing/2014/main" id="{A03275E4-F29C-48D6-8865-088AEE61F294}"/>
              </a:ext>
            </a:extLst>
          </p:cNvPr>
          <p:cNvGraphicFramePr>
            <a:graphicFrameLocks noChangeAspect="1"/>
          </p:cNvGraphicFramePr>
          <p:nvPr>
            <p:extLst>
              <p:ext uri="{D42A27DB-BD31-4B8C-83A1-F6EECF244321}">
                <p14:modId xmlns:p14="http://schemas.microsoft.com/office/powerpoint/2010/main" val="3921182712"/>
              </p:ext>
            </p:extLst>
          </p:nvPr>
        </p:nvGraphicFramePr>
        <p:xfrm>
          <a:off x="2268726" y="1589496"/>
          <a:ext cx="673100" cy="381000"/>
        </p:xfrm>
        <a:graphic>
          <a:graphicData uri="http://schemas.openxmlformats.org/presentationml/2006/ole">
            <mc:AlternateContent xmlns:mc="http://schemas.openxmlformats.org/markup-compatibility/2006">
              <mc:Choice xmlns:v="urn:schemas-microsoft-com:vml" Requires="v">
                <p:oleObj spid="_x0000_s5139" name="Equation" r:id="rId6" imgW="672840" imgH="380880" progId="Equation.DSMT4">
                  <p:embed/>
                </p:oleObj>
              </mc:Choice>
              <mc:Fallback>
                <p:oleObj name="Equation" r:id="rId6" imgW="672840" imgH="380880" progId="Equation.DSMT4">
                  <p:embed/>
                  <p:pic>
                    <p:nvPicPr>
                      <p:cNvPr id="0" name=""/>
                      <p:cNvPicPr/>
                      <p:nvPr/>
                    </p:nvPicPr>
                    <p:blipFill>
                      <a:blip r:embed="rId7"/>
                      <a:stretch>
                        <a:fillRect/>
                      </a:stretch>
                    </p:blipFill>
                    <p:spPr>
                      <a:xfrm>
                        <a:off x="2268726" y="1589496"/>
                        <a:ext cx="6731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1B584D5-1194-4955-BCE5-62ABCAF07E4C}"/>
              </a:ext>
            </a:extLst>
          </p:cNvPr>
          <p:cNvSpPr>
            <a:spLocks noGrp="1"/>
          </p:cNvSpPr>
          <p:nvPr>
            <p:ph sz="quarter" idx="15"/>
          </p:nvPr>
        </p:nvSpPr>
        <p:spPr>
          <a:xfrm>
            <a:off x="3030830" y="1555200"/>
            <a:ext cx="5659146" cy="396000"/>
          </a:xfrm>
        </p:spPr>
        <p:txBody>
          <a:bodyPr/>
          <a:lstStyle/>
          <a:p>
            <a:pPr marL="432" indent="0">
              <a:spcBef>
                <a:spcPts val="600"/>
              </a:spcBef>
              <a:buNone/>
            </a:pPr>
            <a:r>
              <a:rPr lang="en-IN" sz="2400" dirty="0"/>
              <a:t>carbon forms four covalent bonds to</a:t>
            </a:r>
          </a:p>
        </p:txBody>
      </p:sp>
      <p:sp>
        <p:nvSpPr>
          <p:cNvPr id="3" name="Content Placeholder 2">
            <a:extLst>
              <a:ext uri="{FF2B5EF4-FFF2-40B4-BE49-F238E27FC236}">
                <a16:creationId xmlns:a16="http://schemas.microsoft.com/office/drawing/2014/main" id="{85E031BA-8DD4-4616-8D61-D0E2128C6C18}"/>
              </a:ext>
            </a:extLst>
          </p:cNvPr>
          <p:cNvSpPr>
            <a:spLocks noGrp="1"/>
          </p:cNvSpPr>
          <p:nvPr>
            <p:ph sz="quarter" idx="16"/>
          </p:nvPr>
        </p:nvSpPr>
        <p:spPr>
          <a:xfrm>
            <a:off x="457200" y="2004325"/>
            <a:ext cx="8232776" cy="396000"/>
          </a:xfrm>
        </p:spPr>
        <p:txBody>
          <a:bodyPr/>
          <a:lstStyle/>
          <a:p>
            <a:pPr marL="432" indent="0">
              <a:buNone/>
            </a:pPr>
            <a:r>
              <a:rPr lang="en-IN" sz="2400" dirty="0"/>
              <a:t>hydrogen. Methane is tetrahedral and has bond angles of</a:t>
            </a:r>
          </a:p>
        </p:txBody>
      </p:sp>
      <p:graphicFrame>
        <p:nvGraphicFramePr>
          <p:cNvPr id="16" name="Object 15" descr="C H sub 4,&#10;">
            <a:extLst>
              <a:ext uri="{FF2B5EF4-FFF2-40B4-BE49-F238E27FC236}">
                <a16:creationId xmlns:a16="http://schemas.microsoft.com/office/drawing/2014/main" id="{3AB14543-C846-427C-ABC3-373DEDDB9EB3}"/>
              </a:ext>
            </a:extLst>
          </p:cNvPr>
          <p:cNvGraphicFramePr>
            <a:graphicFrameLocks noChangeAspect="1"/>
          </p:cNvGraphicFramePr>
          <p:nvPr>
            <p:extLst>
              <p:ext uri="{D42A27DB-BD31-4B8C-83A1-F6EECF244321}">
                <p14:modId xmlns:p14="http://schemas.microsoft.com/office/powerpoint/2010/main" val="3200624443"/>
              </p:ext>
            </p:extLst>
          </p:nvPr>
        </p:nvGraphicFramePr>
        <p:xfrm>
          <a:off x="464449" y="2433785"/>
          <a:ext cx="774700" cy="355600"/>
        </p:xfrm>
        <a:graphic>
          <a:graphicData uri="http://schemas.openxmlformats.org/presentationml/2006/ole">
            <mc:AlternateContent xmlns:mc="http://schemas.openxmlformats.org/markup-compatibility/2006">
              <mc:Choice xmlns:v="urn:schemas-microsoft-com:vml" Requires="v">
                <p:oleObj spid="_x0000_s5140" name="Equation" r:id="rId8" imgW="774360" imgH="355320" progId="Equation.DSMT4">
                  <p:embed/>
                </p:oleObj>
              </mc:Choice>
              <mc:Fallback>
                <p:oleObj name="Equation" r:id="rId8" imgW="774360" imgH="355320" progId="Equation.DSMT4">
                  <p:embed/>
                  <p:pic>
                    <p:nvPicPr>
                      <p:cNvPr id="15" name="Object 14">
                        <a:extLst>
                          <a:ext uri="{FF2B5EF4-FFF2-40B4-BE49-F238E27FC236}">
                            <a16:creationId xmlns:a16="http://schemas.microsoft.com/office/drawing/2014/main" id="{A03275E4-F29C-48D6-8865-088AEE61F294}"/>
                          </a:ext>
                        </a:extLst>
                      </p:cNvPr>
                      <p:cNvPicPr/>
                      <p:nvPr/>
                    </p:nvPicPr>
                    <p:blipFill>
                      <a:blip r:embed="rId9"/>
                      <a:stretch>
                        <a:fillRect/>
                      </a:stretch>
                    </p:blipFill>
                    <p:spPr>
                      <a:xfrm>
                        <a:off x="464449" y="2433785"/>
                        <a:ext cx="774700" cy="355600"/>
                      </a:xfrm>
                      <a:prstGeom prst="rect">
                        <a:avLst/>
                      </a:prstGeom>
                    </p:spPr>
                  </p:pic>
                </p:oleObj>
              </mc:Fallback>
            </mc:AlternateContent>
          </a:graphicData>
        </a:graphic>
      </p:graphicFrame>
      <p:pic>
        <p:nvPicPr>
          <p:cNvPr id="17" name="Content Placeholder 16" descr="Five visual representations of C H 4 are as follows. For long description in Notes pane, press F6.">
            <a:extLst>
              <a:ext uri="{FF2B5EF4-FFF2-40B4-BE49-F238E27FC236}">
                <a16:creationId xmlns:a16="http://schemas.microsoft.com/office/drawing/2014/main" id="{5FE4C3FC-88C2-447F-80B9-1CC294D846EE}"/>
              </a:ext>
            </a:extLst>
          </p:cNvPr>
          <p:cNvPicPr>
            <a:picLocks noGrp="1" noChangeAspect="1"/>
          </p:cNvPicPr>
          <p:nvPr>
            <p:ph sz="quarter" idx="17"/>
          </p:nvPr>
        </p:nvPicPr>
        <p:blipFill>
          <a:blip r:embed="rId10"/>
          <a:stretch>
            <a:fillRect/>
          </a:stretch>
        </p:blipFill>
        <p:spPr>
          <a:xfrm>
            <a:off x="1166962" y="2870976"/>
            <a:ext cx="6803726" cy="1231499"/>
          </a:xfrm>
          <a:prstGeom prst="rect">
            <a:avLst/>
          </a:prstGeom>
        </p:spPr>
      </p:pic>
      <p:sp>
        <p:nvSpPr>
          <p:cNvPr id="9" name="Content Placeholder 8">
            <a:extLst>
              <a:ext uri="{FF2B5EF4-FFF2-40B4-BE49-F238E27FC236}">
                <a16:creationId xmlns:a16="http://schemas.microsoft.com/office/drawing/2014/main" id="{C5C03D46-D357-41D2-93CA-03A3C14AFFE6}"/>
              </a:ext>
            </a:extLst>
          </p:cNvPr>
          <p:cNvSpPr>
            <a:spLocks noGrp="1"/>
          </p:cNvSpPr>
          <p:nvPr>
            <p:ph sz="quarter" idx="18"/>
          </p:nvPr>
        </p:nvSpPr>
        <p:spPr>
          <a:xfrm>
            <a:off x="457200" y="4169220"/>
            <a:ext cx="8229600" cy="396000"/>
          </a:xfrm>
          <a:noFill/>
          <a:ln>
            <a:noFill/>
          </a:ln>
        </p:spPr>
        <p:txBody>
          <a:bodyPr lIns="0" tIns="0" rIns="0" bIns="0" anchor="t" anchorCtr="0"/>
          <a:lstStyle/>
          <a:p>
            <a:pPr marL="432" indent="0">
              <a:buNone/>
            </a:pPr>
            <a:r>
              <a:rPr lang="en-IN" sz="2400" dirty="0"/>
              <a:t>Two-dimensional and three-dimensional representations of</a:t>
            </a:r>
          </a:p>
        </p:txBody>
      </p:sp>
      <p:sp>
        <p:nvSpPr>
          <p:cNvPr id="10" name="Content Placeholder 9">
            <a:extLst>
              <a:ext uri="{FF2B5EF4-FFF2-40B4-BE49-F238E27FC236}">
                <a16:creationId xmlns:a16="http://schemas.microsoft.com/office/drawing/2014/main" id="{727A3125-988D-449D-B0FB-108CF821F785}"/>
              </a:ext>
            </a:extLst>
          </p:cNvPr>
          <p:cNvSpPr>
            <a:spLocks noGrp="1"/>
          </p:cNvSpPr>
          <p:nvPr>
            <p:ph sz="quarter" idx="19"/>
          </p:nvPr>
        </p:nvSpPr>
        <p:spPr>
          <a:xfrm>
            <a:off x="457201" y="4639310"/>
            <a:ext cx="1404000" cy="396000"/>
          </a:xfrm>
          <a:noFill/>
          <a:ln>
            <a:noFill/>
          </a:ln>
        </p:spPr>
        <p:txBody>
          <a:bodyPr lIns="0" tIns="0" rIns="0" bIns="0" anchor="t" anchorCtr="0"/>
          <a:lstStyle/>
          <a:p>
            <a:pPr marL="432" indent="0">
              <a:buNone/>
            </a:pPr>
            <a:r>
              <a:rPr lang="en-IN" sz="2400" dirty="0"/>
              <a:t>methane,</a:t>
            </a:r>
          </a:p>
        </p:txBody>
      </p:sp>
      <p:graphicFrame>
        <p:nvGraphicFramePr>
          <p:cNvPr id="18" name="Object 17" descr="C H sub 4,&#10;">
            <a:extLst>
              <a:ext uri="{FF2B5EF4-FFF2-40B4-BE49-F238E27FC236}">
                <a16:creationId xmlns:a16="http://schemas.microsoft.com/office/drawing/2014/main" id="{6C7004B1-A8D1-40EF-B536-598EB7B0EE07}"/>
              </a:ext>
            </a:extLst>
          </p:cNvPr>
          <p:cNvGraphicFramePr>
            <a:graphicFrameLocks noChangeAspect="1"/>
          </p:cNvGraphicFramePr>
          <p:nvPr>
            <p:extLst>
              <p:ext uri="{D42A27DB-BD31-4B8C-83A1-F6EECF244321}">
                <p14:modId xmlns:p14="http://schemas.microsoft.com/office/powerpoint/2010/main" val="3556741484"/>
              </p:ext>
            </p:extLst>
          </p:nvPr>
        </p:nvGraphicFramePr>
        <p:xfrm>
          <a:off x="1943310" y="4657483"/>
          <a:ext cx="673100" cy="381000"/>
        </p:xfrm>
        <a:graphic>
          <a:graphicData uri="http://schemas.openxmlformats.org/presentationml/2006/ole">
            <mc:AlternateContent xmlns:mc="http://schemas.openxmlformats.org/markup-compatibility/2006">
              <mc:Choice xmlns:v="urn:schemas-microsoft-com:vml" Requires="v">
                <p:oleObj spid="_x0000_s5141" name="Equation" r:id="rId11" imgW="672840" imgH="380880" progId="Equation.DSMT4">
                  <p:embed/>
                </p:oleObj>
              </mc:Choice>
              <mc:Fallback>
                <p:oleObj name="Equation" r:id="rId11" imgW="672840" imgH="380880" progId="Equation.DSMT4">
                  <p:embed/>
                  <p:pic>
                    <p:nvPicPr>
                      <p:cNvPr id="15" name="Object 14">
                        <a:extLst>
                          <a:ext uri="{FF2B5EF4-FFF2-40B4-BE49-F238E27FC236}">
                            <a16:creationId xmlns:a16="http://schemas.microsoft.com/office/drawing/2014/main" id="{A03275E4-F29C-48D6-8865-088AEE61F294}"/>
                          </a:ext>
                        </a:extLst>
                      </p:cNvPr>
                      <p:cNvPicPr/>
                      <p:nvPr/>
                    </p:nvPicPr>
                    <p:blipFill>
                      <a:blip r:embed="rId12"/>
                      <a:stretch>
                        <a:fillRect/>
                      </a:stretch>
                    </p:blipFill>
                    <p:spPr>
                      <a:xfrm>
                        <a:off x="1943310" y="4657483"/>
                        <a:ext cx="673100" cy="3810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7EB5C69F-ACEB-429C-A658-11977E3D9C8B}"/>
              </a:ext>
            </a:extLst>
          </p:cNvPr>
          <p:cNvSpPr>
            <a:spLocks noGrp="1"/>
          </p:cNvSpPr>
          <p:nvPr>
            <p:ph sz="quarter" idx="20"/>
          </p:nvPr>
        </p:nvSpPr>
        <p:spPr>
          <a:xfrm>
            <a:off x="457201" y="5098816"/>
            <a:ext cx="3269410" cy="1301983"/>
          </a:xfrm>
          <a:noFill/>
          <a:ln>
            <a:noFill/>
          </a:ln>
        </p:spPr>
        <p:txBody>
          <a:bodyPr lIns="0" tIns="0" rIns="0" bIns="0" anchor="t" anchorCtr="0"/>
          <a:lstStyle/>
          <a:p>
            <a:pPr marL="432" indent="0">
              <a:spcBef>
                <a:spcPts val="600"/>
              </a:spcBef>
              <a:buNone/>
            </a:pPr>
            <a:r>
              <a:rPr lang="en-IN" sz="2400" dirty="0">
                <a:solidFill>
                  <a:srgbClr val="007FA3"/>
                </a:solidFill>
              </a:rPr>
              <a:t>a.</a:t>
            </a:r>
            <a:r>
              <a:rPr lang="en-IN" sz="2400" dirty="0"/>
              <a:t> space-filling model</a:t>
            </a:r>
          </a:p>
          <a:p>
            <a:pPr marL="432" indent="0">
              <a:spcBef>
                <a:spcPts val="600"/>
              </a:spcBef>
              <a:buNone/>
            </a:pPr>
            <a:r>
              <a:rPr lang="en-IN" sz="2400" dirty="0">
                <a:solidFill>
                  <a:srgbClr val="007FA3"/>
                </a:solidFill>
              </a:rPr>
              <a:t>b.</a:t>
            </a:r>
            <a:r>
              <a:rPr lang="en-IN" sz="2400" dirty="0"/>
              <a:t> ball-and-stick model</a:t>
            </a:r>
          </a:p>
          <a:p>
            <a:pPr marL="432" indent="0">
              <a:spcBef>
                <a:spcPts val="600"/>
              </a:spcBef>
              <a:buNone/>
            </a:pPr>
            <a:r>
              <a:rPr lang="en-IN" sz="2400" dirty="0">
                <a:solidFill>
                  <a:srgbClr val="007FA3"/>
                </a:solidFill>
              </a:rPr>
              <a:t>c.</a:t>
            </a:r>
            <a:r>
              <a:rPr lang="en-IN" sz="2400" dirty="0"/>
              <a:t> wedge-dash model</a:t>
            </a:r>
          </a:p>
        </p:txBody>
      </p:sp>
      <p:sp>
        <p:nvSpPr>
          <p:cNvPr id="12" name="Content Placeholder 11">
            <a:extLst>
              <a:ext uri="{FF2B5EF4-FFF2-40B4-BE49-F238E27FC236}">
                <a16:creationId xmlns:a16="http://schemas.microsoft.com/office/drawing/2014/main" id="{F025093B-E715-4807-B40D-FDBB6B82F4C6}"/>
              </a:ext>
            </a:extLst>
          </p:cNvPr>
          <p:cNvSpPr>
            <a:spLocks noGrp="1"/>
          </p:cNvSpPr>
          <p:nvPr>
            <p:ph sz="quarter" idx="21"/>
          </p:nvPr>
        </p:nvSpPr>
        <p:spPr>
          <a:xfrm>
            <a:off x="4190615" y="5097600"/>
            <a:ext cx="4493011" cy="1034090"/>
          </a:xfrm>
          <a:noFill/>
          <a:ln>
            <a:noFill/>
          </a:ln>
        </p:spPr>
        <p:txBody>
          <a:bodyPr lIns="0" tIns="0" rIns="0" bIns="0" anchor="t" anchorCtr="0"/>
          <a:lstStyle/>
          <a:p>
            <a:pPr marL="432" indent="0">
              <a:spcBef>
                <a:spcPts val="600"/>
              </a:spcBef>
              <a:buNone/>
            </a:pPr>
            <a:r>
              <a:rPr lang="en-IN" sz="2400" dirty="0">
                <a:solidFill>
                  <a:srgbClr val="007FA3"/>
                </a:solidFill>
              </a:rPr>
              <a:t>d.</a:t>
            </a:r>
            <a:r>
              <a:rPr lang="en-IN" sz="2400" dirty="0"/>
              <a:t> expanded structural formula</a:t>
            </a:r>
          </a:p>
          <a:p>
            <a:pPr marL="432" indent="0">
              <a:spcBef>
                <a:spcPts val="600"/>
              </a:spcBef>
              <a:buNone/>
            </a:pPr>
            <a:r>
              <a:rPr lang="en-IN" sz="2400" dirty="0">
                <a:solidFill>
                  <a:srgbClr val="007FA3"/>
                </a:solidFill>
              </a:rPr>
              <a:t>e.</a:t>
            </a:r>
            <a:r>
              <a:rPr lang="en-IN" sz="2400" dirty="0"/>
              <a:t> condensed structural formula</a:t>
            </a:r>
          </a:p>
        </p:txBody>
      </p:sp>
    </p:spTree>
    <p:extLst>
      <p:ext uri="{BB962C8B-B14F-4D97-AF65-F5344CB8AC3E}">
        <p14:creationId xmlns:p14="http://schemas.microsoft.com/office/powerpoint/2010/main" val="2388306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CC0B-AC67-4C9B-A1DD-715FCACB5854}"/>
              </a:ext>
            </a:extLst>
          </p:cNvPr>
          <p:cNvSpPr>
            <a:spLocks noGrp="1"/>
          </p:cNvSpPr>
          <p:nvPr>
            <p:ph type="title"/>
          </p:nvPr>
        </p:nvSpPr>
        <p:spPr/>
        <p:txBody>
          <a:bodyPr/>
          <a:lstStyle/>
          <a:p>
            <a:r>
              <a:rPr lang="fr-FR" dirty="0"/>
              <a:t>Carbon Compounds: Ethane </a:t>
            </a:r>
            <a:r>
              <a:rPr lang="pt-BR" sz="1200" b="0" dirty="0"/>
              <a:t>C sub 2 H sub 6</a:t>
            </a:r>
            <a:endParaRPr lang="en-IN" dirty="0"/>
          </a:p>
        </p:txBody>
      </p:sp>
      <p:graphicFrame>
        <p:nvGraphicFramePr>
          <p:cNvPr id="8" name="Object 7">
            <a:extLst>
              <a:ext uri="{FF2B5EF4-FFF2-40B4-BE49-F238E27FC236}">
                <a16:creationId xmlns:a16="http://schemas.microsoft.com/office/drawing/2014/main" id="{FC0D796F-6D66-4915-9054-C4707236199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98527906"/>
              </p:ext>
            </p:extLst>
          </p:nvPr>
        </p:nvGraphicFramePr>
        <p:xfrm>
          <a:off x="6753225" y="790202"/>
          <a:ext cx="1371600" cy="558800"/>
        </p:xfrm>
        <a:graphic>
          <a:graphicData uri="http://schemas.openxmlformats.org/presentationml/2006/ole">
            <mc:AlternateContent xmlns:mc="http://schemas.openxmlformats.org/markup-compatibility/2006">
              <mc:Choice xmlns:v="urn:schemas-microsoft-com:vml" Requires="v">
                <p:oleObj spid="_x0000_s6158" name="Equation" r:id="rId4" imgW="1371600" imgH="558720" progId="Equation.DSMT4">
                  <p:embed/>
                </p:oleObj>
              </mc:Choice>
              <mc:Fallback>
                <p:oleObj name="Equation" r:id="rId4" imgW="1371600" imgH="558720" progId="Equation.DSMT4">
                  <p:embed/>
                  <p:pic>
                    <p:nvPicPr>
                      <p:cNvPr id="8" name="Object 7">
                        <a:extLst>
                          <a:ext uri="{FF2B5EF4-FFF2-40B4-BE49-F238E27FC236}">
                            <a16:creationId xmlns:a16="http://schemas.microsoft.com/office/drawing/2014/main" id="{FC0D796F-6D66-4915-9054-C47072361997}"/>
                          </a:ext>
                        </a:extLst>
                      </p:cNvPr>
                      <p:cNvPicPr/>
                      <p:nvPr/>
                    </p:nvPicPr>
                    <p:blipFill>
                      <a:blip r:embed="rId5"/>
                      <a:stretch>
                        <a:fillRect/>
                      </a:stretch>
                    </p:blipFill>
                    <p:spPr>
                      <a:xfrm>
                        <a:off x="6753225" y="790202"/>
                        <a:ext cx="1371600" cy="558800"/>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9A819A7E-F37E-4574-91CB-845769AD5657}"/>
              </a:ext>
            </a:extLst>
          </p:cNvPr>
          <p:cNvSpPr>
            <a:spLocks noGrp="1"/>
          </p:cNvSpPr>
          <p:nvPr>
            <p:ph sz="quarter" idx="14"/>
          </p:nvPr>
        </p:nvSpPr>
        <p:spPr>
          <a:xfrm>
            <a:off x="457200" y="1555200"/>
            <a:ext cx="1476000" cy="396000"/>
          </a:xfrm>
        </p:spPr>
        <p:txBody>
          <a:bodyPr/>
          <a:lstStyle/>
          <a:p>
            <a:pPr marL="432" indent="0">
              <a:buNone/>
            </a:pPr>
            <a:r>
              <a:rPr lang="en-IN" sz="2400" dirty="0"/>
              <a:t>In ethane,</a:t>
            </a:r>
          </a:p>
        </p:txBody>
      </p:sp>
      <p:graphicFrame>
        <p:nvGraphicFramePr>
          <p:cNvPr id="15" name="Object 14" descr="C sub 2 H sub 6,&#10;">
            <a:extLst>
              <a:ext uri="{FF2B5EF4-FFF2-40B4-BE49-F238E27FC236}">
                <a16:creationId xmlns:a16="http://schemas.microsoft.com/office/drawing/2014/main" id="{A03275E4-F29C-48D6-8865-088AEE61F294}"/>
              </a:ext>
            </a:extLst>
          </p:cNvPr>
          <p:cNvGraphicFramePr>
            <a:graphicFrameLocks noChangeAspect="1"/>
          </p:cNvGraphicFramePr>
          <p:nvPr>
            <p:extLst>
              <p:ext uri="{D42A27DB-BD31-4B8C-83A1-F6EECF244321}">
                <p14:modId xmlns:p14="http://schemas.microsoft.com/office/powerpoint/2010/main" val="1338838841"/>
              </p:ext>
            </p:extLst>
          </p:nvPr>
        </p:nvGraphicFramePr>
        <p:xfrm>
          <a:off x="2003480" y="1560060"/>
          <a:ext cx="800100" cy="381000"/>
        </p:xfrm>
        <a:graphic>
          <a:graphicData uri="http://schemas.openxmlformats.org/presentationml/2006/ole">
            <mc:AlternateContent xmlns:mc="http://schemas.openxmlformats.org/markup-compatibility/2006">
              <mc:Choice xmlns:v="urn:schemas-microsoft-com:vml" Requires="v">
                <p:oleObj spid="_x0000_s6159" name="Equation" r:id="rId6" imgW="799920" imgH="380880" progId="Equation.DSMT4">
                  <p:embed/>
                </p:oleObj>
              </mc:Choice>
              <mc:Fallback>
                <p:oleObj name="Equation" r:id="rId6" imgW="799920" imgH="380880" progId="Equation.DSMT4">
                  <p:embed/>
                  <p:pic>
                    <p:nvPicPr>
                      <p:cNvPr id="15" name="Object 14">
                        <a:extLst>
                          <a:ext uri="{FF2B5EF4-FFF2-40B4-BE49-F238E27FC236}">
                            <a16:creationId xmlns:a16="http://schemas.microsoft.com/office/drawing/2014/main" id="{A03275E4-F29C-48D6-8865-088AEE61F294}"/>
                          </a:ext>
                        </a:extLst>
                      </p:cNvPr>
                      <p:cNvPicPr/>
                      <p:nvPr/>
                    </p:nvPicPr>
                    <p:blipFill>
                      <a:blip r:embed="rId7"/>
                      <a:stretch>
                        <a:fillRect/>
                      </a:stretch>
                    </p:blipFill>
                    <p:spPr>
                      <a:xfrm>
                        <a:off x="2003480" y="1560060"/>
                        <a:ext cx="8001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1B584D5-1194-4955-BCE5-62ABCAF07E4C}"/>
              </a:ext>
            </a:extLst>
          </p:cNvPr>
          <p:cNvSpPr>
            <a:spLocks noGrp="1"/>
          </p:cNvSpPr>
          <p:nvPr>
            <p:ph sz="quarter" idx="15"/>
          </p:nvPr>
        </p:nvSpPr>
        <p:spPr>
          <a:xfrm>
            <a:off x="2895916" y="1555200"/>
            <a:ext cx="5787710" cy="396000"/>
          </a:xfrm>
        </p:spPr>
        <p:txBody>
          <a:bodyPr/>
          <a:lstStyle/>
          <a:p>
            <a:pPr marL="432" indent="0">
              <a:spcBef>
                <a:spcPts val="600"/>
              </a:spcBef>
              <a:buNone/>
            </a:pPr>
            <a:r>
              <a:rPr lang="en-IN" sz="2400" dirty="0"/>
              <a:t>each tetrahedral carbon forms three</a:t>
            </a:r>
          </a:p>
        </p:txBody>
      </p:sp>
      <p:sp>
        <p:nvSpPr>
          <p:cNvPr id="3" name="Content Placeholder 2">
            <a:extLst>
              <a:ext uri="{FF2B5EF4-FFF2-40B4-BE49-F238E27FC236}">
                <a16:creationId xmlns:a16="http://schemas.microsoft.com/office/drawing/2014/main" id="{85E031BA-8DD4-4616-8D61-D0E2128C6C18}"/>
              </a:ext>
            </a:extLst>
          </p:cNvPr>
          <p:cNvSpPr>
            <a:spLocks noGrp="1"/>
          </p:cNvSpPr>
          <p:nvPr>
            <p:ph sz="quarter" idx="16"/>
          </p:nvPr>
        </p:nvSpPr>
        <p:spPr>
          <a:xfrm>
            <a:off x="457200" y="2004325"/>
            <a:ext cx="8232776" cy="396000"/>
          </a:xfrm>
        </p:spPr>
        <p:txBody>
          <a:bodyPr/>
          <a:lstStyle/>
          <a:p>
            <a:pPr marL="432" indent="0">
              <a:buNone/>
            </a:pPr>
            <a:r>
              <a:rPr lang="en-IN" sz="2400" dirty="0"/>
              <a:t>covalent bonds to hydrogen and one to the other carbon.</a:t>
            </a:r>
          </a:p>
        </p:txBody>
      </p:sp>
      <p:pic>
        <p:nvPicPr>
          <p:cNvPr id="7" name="Content Placeholder 6" descr="Five visual representations of C 2 H 6 are as follows. For long description in Notes pane, press F6.">
            <a:extLst>
              <a:ext uri="{FF2B5EF4-FFF2-40B4-BE49-F238E27FC236}">
                <a16:creationId xmlns:a16="http://schemas.microsoft.com/office/drawing/2014/main" id="{82DE99BC-9B43-4ED8-97E5-EA7AF0A2A5EC}"/>
              </a:ext>
            </a:extLst>
          </p:cNvPr>
          <p:cNvPicPr>
            <a:picLocks noGrp="1" noChangeAspect="1"/>
          </p:cNvPicPr>
          <p:nvPr>
            <p:ph sz="quarter" idx="17"/>
          </p:nvPr>
        </p:nvPicPr>
        <p:blipFill>
          <a:blip r:embed="rId8"/>
          <a:stretch>
            <a:fillRect/>
          </a:stretch>
        </p:blipFill>
        <p:spPr>
          <a:xfrm>
            <a:off x="1474963" y="2529670"/>
            <a:ext cx="6194073" cy="1140051"/>
          </a:xfrm>
          <a:prstGeom prst="rect">
            <a:avLst/>
          </a:prstGeom>
        </p:spPr>
      </p:pic>
      <p:sp>
        <p:nvSpPr>
          <p:cNvPr id="9" name="Content Placeholder 8">
            <a:extLst>
              <a:ext uri="{FF2B5EF4-FFF2-40B4-BE49-F238E27FC236}">
                <a16:creationId xmlns:a16="http://schemas.microsoft.com/office/drawing/2014/main" id="{C5C03D46-D357-41D2-93CA-03A3C14AFFE6}"/>
              </a:ext>
            </a:extLst>
          </p:cNvPr>
          <p:cNvSpPr>
            <a:spLocks noGrp="1"/>
          </p:cNvSpPr>
          <p:nvPr>
            <p:ph sz="quarter" idx="18"/>
          </p:nvPr>
        </p:nvSpPr>
        <p:spPr>
          <a:xfrm>
            <a:off x="457200" y="3875919"/>
            <a:ext cx="8229600" cy="396000"/>
          </a:xfrm>
          <a:noFill/>
          <a:ln>
            <a:noFill/>
          </a:ln>
        </p:spPr>
        <p:txBody>
          <a:bodyPr lIns="0" tIns="0" rIns="0" bIns="0" anchor="t" anchorCtr="0"/>
          <a:lstStyle/>
          <a:p>
            <a:pPr marL="432" indent="0">
              <a:buNone/>
            </a:pPr>
            <a:r>
              <a:rPr lang="en-IN" sz="2400" dirty="0"/>
              <a:t>Two-dimensional and three-dimensional representations of</a:t>
            </a:r>
          </a:p>
        </p:txBody>
      </p:sp>
      <p:sp>
        <p:nvSpPr>
          <p:cNvPr id="10" name="Content Placeholder 9">
            <a:extLst>
              <a:ext uri="{FF2B5EF4-FFF2-40B4-BE49-F238E27FC236}">
                <a16:creationId xmlns:a16="http://schemas.microsoft.com/office/drawing/2014/main" id="{727A3125-988D-449D-B0FB-108CF821F785}"/>
              </a:ext>
            </a:extLst>
          </p:cNvPr>
          <p:cNvSpPr>
            <a:spLocks noGrp="1"/>
          </p:cNvSpPr>
          <p:nvPr>
            <p:ph sz="quarter" idx="19"/>
          </p:nvPr>
        </p:nvSpPr>
        <p:spPr>
          <a:xfrm>
            <a:off x="457201" y="4346009"/>
            <a:ext cx="1404000" cy="396000"/>
          </a:xfrm>
          <a:noFill/>
          <a:ln>
            <a:noFill/>
          </a:ln>
        </p:spPr>
        <p:txBody>
          <a:bodyPr lIns="0" tIns="0" rIns="0" bIns="0" anchor="t" anchorCtr="0"/>
          <a:lstStyle/>
          <a:p>
            <a:pPr marL="432" indent="0">
              <a:buNone/>
            </a:pPr>
            <a:r>
              <a:rPr lang="en-IN" sz="2400" dirty="0"/>
              <a:t>methane,</a:t>
            </a:r>
          </a:p>
        </p:txBody>
      </p:sp>
      <p:graphicFrame>
        <p:nvGraphicFramePr>
          <p:cNvPr id="18" name="Object 17" descr="C sub 2 H sub 6,&#10;">
            <a:extLst>
              <a:ext uri="{FF2B5EF4-FFF2-40B4-BE49-F238E27FC236}">
                <a16:creationId xmlns:a16="http://schemas.microsoft.com/office/drawing/2014/main" id="{6C7004B1-A8D1-40EF-B536-598EB7B0EE07}"/>
              </a:ext>
            </a:extLst>
          </p:cNvPr>
          <p:cNvGraphicFramePr>
            <a:graphicFrameLocks noChangeAspect="1"/>
          </p:cNvGraphicFramePr>
          <p:nvPr>
            <p:extLst>
              <p:ext uri="{D42A27DB-BD31-4B8C-83A1-F6EECF244321}">
                <p14:modId xmlns:p14="http://schemas.microsoft.com/office/powerpoint/2010/main" val="459079304"/>
              </p:ext>
            </p:extLst>
          </p:nvPr>
        </p:nvGraphicFramePr>
        <p:xfrm>
          <a:off x="1948612" y="4364038"/>
          <a:ext cx="800100" cy="381000"/>
        </p:xfrm>
        <a:graphic>
          <a:graphicData uri="http://schemas.openxmlformats.org/presentationml/2006/ole">
            <mc:AlternateContent xmlns:mc="http://schemas.openxmlformats.org/markup-compatibility/2006">
              <mc:Choice xmlns:v="urn:schemas-microsoft-com:vml" Requires="v">
                <p:oleObj spid="_x0000_s6160" name="Equation" r:id="rId9" imgW="799920" imgH="380880" progId="Equation.DSMT4">
                  <p:embed/>
                </p:oleObj>
              </mc:Choice>
              <mc:Fallback>
                <p:oleObj name="Equation" r:id="rId9" imgW="799920" imgH="380880" progId="Equation.DSMT4">
                  <p:embed/>
                  <p:pic>
                    <p:nvPicPr>
                      <p:cNvPr id="18" name="Object 17">
                        <a:extLst>
                          <a:ext uri="{FF2B5EF4-FFF2-40B4-BE49-F238E27FC236}">
                            <a16:creationId xmlns:a16="http://schemas.microsoft.com/office/drawing/2014/main" id="{6C7004B1-A8D1-40EF-B536-598EB7B0EE07}"/>
                          </a:ext>
                        </a:extLst>
                      </p:cNvPr>
                      <p:cNvPicPr/>
                      <p:nvPr/>
                    </p:nvPicPr>
                    <p:blipFill>
                      <a:blip r:embed="rId10"/>
                      <a:stretch>
                        <a:fillRect/>
                      </a:stretch>
                    </p:blipFill>
                    <p:spPr>
                      <a:xfrm>
                        <a:off x="1948612" y="4364038"/>
                        <a:ext cx="800100" cy="3810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7EB5C69F-ACEB-429C-A658-11977E3D9C8B}"/>
              </a:ext>
            </a:extLst>
          </p:cNvPr>
          <p:cNvSpPr>
            <a:spLocks noGrp="1"/>
          </p:cNvSpPr>
          <p:nvPr>
            <p:ph sz="quarter" idx="20"/>
          </p:nvPr>
        </p:nvSpPr>
        <p:spPr>
          <a:xfrm>
            <a:off x="457201" y="4805515"/>
            <a:ext cx="3269410" cy="1301983"/>
          </a:xfrm>
          <a:noFill/>
          <a:ln>
            <a:noFill/>
          </a:ln>
        </p:spPr>
        <p:txBody>
          <a:bodyPr lIns="0" tIns="0" rIns="0" bIns="0" anchor="t" anchorCtr="0"/>
          <a:lstStyle/>
          <a:p>
            <a:pPr marL="432" indent="0">
              <a:spcBef>
                <a:spcPts val="600"/>
              </a:spcBef>
              <a:buNone/>
            </a:pPr>
            <a:r>
              <a:rPr lang="en-IN" sz="2400" dirty="0">
                <a:solidFill>
                  <a:srgbClr val="007FA3"/>
                </a:solidFill>
              </a:rPr>
              <a:t>a.</a:t>
            </a:r>
            <a:r>
              <a:rPr lang="en-IN" sz="2400" dirty="0"/>
              <a:t> space-filling model</a:t>
            </a:r>
          </a:p>
          <a:p>
            <a:pPr marL="432" indent="0">
              <a:spcBef>
                <a:spcPts val="600"/>
              </a:spcBef>
              <a:buNone/>
            </a:pPr>
            <a:r>
              <a:rPr lang="en-IN" sz="2400" dirty="0">
                <a:solidFill>
                  <a:srgbClr val="007FA3"/>
                </a:solidFill>
              </a:rPr>
              <a:t>b.</a:t>
            </a:r>
            <a:r>
              <a:rPr lang="en-IN" sz="2400" dirty="0"/>
              <a:t> ball-and-stick model</a:t>
            </a:r>
          </a:p>
          <a:p>
            <a:pPr marL="432" indent="0">
              <a:spcBef>
                <a:spcPts val="600"/>
              </a:spcBef>
              <a:buNone/>
            </a:pPr>
            <a:r>
              <a:rPr lang="en-IN" sz="2400" dirty="0">
                <a:solidFill>
                  <a:srgbClr val="007FA3"/>
                </a:solidFill>
              </a:rPr>
              <a:t>c.</a:t>
            </a:r>
            <a:r>
              <a:rPr lang="en-IN" sz="2400" dirty="0"/>
              <a:t> wedge-dash model</a:t>
            </a:r>
          </a:p>
        </p:txBody>
      </p:sp>
      <p:sp>
        <p:nvSpPr>
          <p:cNvPr id="12" name="Content Placeholder 11">
            <a:extLst>
              <a:ext uri="{FF2B5EF4-FFF2-40B4-BE49-F238E27FC236}">
                <a16:creationId xmlns:a16="http://schemas.microsoft.com/office/drawing/2014/main" id="{F025093B-E715-4807-B40D-FDBB6B82F4C6}"/>
              </a:ext>
            </a:extLst>
          </p:cNvPr>
          <p:cNvSpPr>
            <a:spLocks noGrp="1"/>
          </p:cNvSpPr>
          <p:nvPr>
            <p:ph sz="quarter" idx="21"/>
          </p:nvPr>
        </p:nvSpPr>
        <p:spPr>
          <a:xfrm>
            <a:off x="4190615" y="4804299"/>
            <a:ext cx="4493011" cy="1034090"/>
          </a:xfrm>
          <a:noFill/>
          <a:ln>
            <a:noFill/>
          </a:ln>
        </p:spPr>
        <p:txBody>
          <a:bodyPr lIns="0" tIns="0" rIns="0" bIns="0" anchor="t" anchorCtr="0"/>
          <a:lstStyle/>
          <a:p>
            <a:pPr marL="432" indent="0">
              <a:spcBef>
                <a:spcPts val="600"/>
              </a:spcBef>
              <a:buNone/>
            </a:pPr>
            <a:r>
              <a:rPr lang="en-IN" sz="2400" dirty="0">
                <a:solidFill>
                  <a:srgbClr val="007FA3"/>
                </a:solidFill>
              </a:rPr>
              <a:t>d.</a:t>
            </a:r>
            <a:r>
              <a:rPr lang="en-IN" sz="2400" dirty="0"/>
              <a:t> expanded structural formula</a:t>
            </a:r>
          </a:p>
          <a:p>
            <a:pPr marL="432" indent="0">
              <a:spcBef>
                <a:spcPts val="600"/>
              </a:spcBef>
              <a:buNone/>
            </a:pPr>
            <a:r>
              <a:rPr lang="en-IN" sz="2400" dirty="0">
                <a:solidFill>
                  <a:srgbClr val="007FA3"/>
                </a:solidFill>
              </a:rPr>
              <a:t>e.</a:t>
            </a:r>
            <a:r>
              <a:rPr lang="en-IN" sz="2400" dirty="0"/>
              <a:t> condensed structural formula</a:t>
            </a:r>
          </a:p>
        </p:txBody>
      </p:sp>
    </p:spTree>
    <p:extLst>
      <p:ext uri="{BB962C8B-B14F-4D97-AF65-F5344CB8AC3E}">
        <p14:creationId xmlns:p14="http://schemas.microsoft.com/office/powerpoint/2010/main" val="277471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C2C1-34D7-4CEE-9168-AAD5740D51D1}"/>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B1254392-5FEC-4063-A814-514D4322CDFA}"/>
              </a:ext>
            </a:extLst>
          </p:cNvPr>
          <p:cNvSpPr>
            <a:spLocks noGrp="1"/>
          </p:cNvSpPr>
          <p:nvPr>
            <p:ph sz="quarter" idx="14"/>
          </p:nvPr>
        </p:nvSpPr>
        <p:spPr>
          <a:xfrm>
            <a:off x="457200" y="1555200"/>
            <a:ext cx="3294000" cy="396000"/>
          </a:xfrm>
        </p:spPr>
        <p:txBody>
          <a:bodyPr/>
          <a:lstStyle/>
          <a:p>
            <a:pPr marL="432" indent="0">
              <a:buNone/>
            </a:pPr>
            <a:r>
              <a:rPr lang="en-IN" sz="2400" dirty="0"/>
              <a:t>In the butane molecule,</a:t>
            </a:r>
          </a:p>
        </p:txBody>
      </p:sp>
      <p:graphicFrame>
        <p:nvGraphicFramePr>
          <p:cNvPr id="14" name="Object 13" descr="C sub 4 H sub 10&#10;">
            <a:extLst>
              <a:ext uri="{FF2B5EF4-FFF2-40B4-BE49-F238E27FC236}">
                <a16:creationId xmlns:a16="http://schemas.microsoft.com/office/drawing/2014/main" id="{1DA4C9B6-3ADB-4AFD-B102-123191036482}"/>
              </a:ext>
            </a:extLst>
          </p:cNvPr>
          <p:cNvGraphicFramePr>
            <a:graphicFrameLocks noChangeAspect="1"/>
          </p:cNvGraphicFramePr>
          <p:nvPr>
            <p:extLst>
              <p:ext uri="{D42A27DB-BD31-4B8C-83A1-F6EECF244321}">
                <p14:modId xmlns:p14="http://schemas.microsoft.com/office/powerpoint/2010/main" val="3684075014"/>
              </p:ext>
            </p:extLst>
          </p:nvPr>
        </p:nvGraphicFramePr>
        <p:xfrm>
          <a:off x="3816229" y="1584948"/>
          <a:ext cx="914400" cy="381000"/>
        </p:xfrm>
        <a:graphic>
          <a:graphicData uri="http://schemas.openxmlformats.org/presentationml/2006/ole">
            <mc:AlternateContent xmlns:mc="http://schemas.openxmlformats.org/markup-compatibility/2006">
              <mc:Choice xmlns:v="urn:schemas-microsoft-com:vml" Requires="v">
                <p:oleObj spid="_x0000_s7174" name="Equation" r:id="rId3" imgW="914400" imgH="380880" progId="Equation.DSMT4">
                  <p:embed/>
                </p:oleObj>
              </mc:Choice>
              <mc:Fallback>
                <p:oleObj name="Equation" r:id="rId3" imgW="914400" imgH="380880" progId="Equation.DSMT4">
                  <p:embed/>
                  <p:pic>
                    <p:nvPicPr>
                      <p:cNvPr id="0" name=""/>
                      <p:cNvPicPr/>
                      <p:nvPr/>
                    </p:nvPicPr>
                    <p:blipFill>
                      <a:blip r:embed="rId4"/>
                      <a:stretch>
                        <a:fillRect/>
                      </a:stretch>
                    </p:blipFill>
                    <p:spPr>
                      <a:xfrm>
                        <a:off x="3816229" y="1584948"/>
                        <a:ext cx="9144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5935BF39-0B52-4EE9-9D0B-497B8F6B2FD6}"/>
              </a:ext>
            </a:extLst>
          </p:cNvPr>
          <p:cNvSpPr>
            <a:spLocks noGrp="1"/>
          </p:cNvSpPr>
          <p:nvPr>
            <p:ph sz="quarter" idx="15"/>
          </p:nvPr>
        </p:nvSpPr>
        <p:spPr>
          <a:xfrm>
            <a:off x="4833256" y="1555200"/>
            <a:ext cx="3856719" cy="396000"/>
          </a:xfrm>
          <a:noFill/>
          <a:ln>
            <a:noFill/>
          </a:ln>
        </p:spPr>
        <p:txBody>
          <a:bodyPr lIns="0" tIns="0" rIns="0" bIns="0" anchor="t" anchorCtr="0"/>
          <a:lstStyle/>
          <a:p>
            <a:pPr marL="432" indent="0">
              <a:buNone/>
            </a:pPr>
            <a:r>
              <a:rPr lang="en-IN" sz="2400" dirty="0"/>
              <a:t>predict the shape around</a:t>
            </a:r>
          </a:p>
        </p:txBody>
      </p:sp>
      <p:sp>
        <p:nvSpPr>
          <p:cNvPr id="6" name="Content Placeholder 5">
            <a:extLst>
              <a:ext uri="{FF2B5EF4-FFF2-40B4-BE49-F238E27FC236}">
                <a16:creationId xmlns:a16="http://schemas.microsoft.com/office/drawing/2014/main" id="{B4264EC1-9476-43BF-B4F9-FC1A53FEEF5D}"/>
              </a:ext>
            </a:extLst>
          </p:cNvPr>
          <p:cNvSpPr>
            <a:spLocks noGrp="1"/>
          </p:cNvSpPr>
          <p:nvPr>
            <p:ph sz="quarter" idx="16"/>
          </p:nvPr>
        </p:nvSpPr>
        <p:spPr>
          <a:xfrm>
            <a:off x="457200" y="2021220"/>
            <a:ext cx="8229600" cy="396000"/>
          </a:xfrm>
          <a:noFill/>
          <a:ln>
            <a:noFill/>
          </a:ln>
        </p:spPr>
        <p:txBody>
          <a:bodyPr lIns="0" tIns="0" rIns="0" bIns="0" anchor="t" anchorCtr="0"/>
          <a:lstStyle/>
          <a:p>
            <a:pPr marL="432" indent="0">
              <a:buNone/>
            </a:pPr>
            <a:r>
              <a:rPr lang="en-IN" sz="2400" dirty="0"/>
              <a:t>each carbon atom.</a:t>
            </a:r>
          </a:p>
        </p:txBody>
      </p:sp>
      <p:pic>
        <p:nvPicPr>
          <p:cNvPr id="15" name="Content Placeholder 14" descr="H, single bond, C, single bond, C, single bond, C, single bond, C, single bond, H. Each C is single bonded below and above to H.">
            <a:extLst>
              <a:ext uri="{FF2B5EF4-FFF2-40B4-BE49-F238E27FC236}">
                <a16:creationId xmlns:a16="http://schemas.microsoft.com/office/drawing/2014/main" id="{BFD7A59E-A8BB-40CB-82D5-E3D60C8CA6D4}"/>
              </a:ext>
            </a:extLst>
          </p:cNvPr>
          <p:cNvPicPr>
            <a:picLocks noGrp="1" noChangeAspect="1"/>
          </p:cNvPicPr>
          <p:nvPr>
            <p:ph sz="quarter" idx="17"/>
          </p:nvPr>
        </p:nvPicPr>
        <p:blipFill>
          <a:blip r:embed="rId5"/>
          <a:stretch>
            <a:fillRect/>
          </a:stretch>
        </p:blipFill>
        <p:spPr>
          <a:xfrm>
            <a:off x="2697191" y="2935530"/>
            <a:ext cx="3743268" cy="1609483"/>
          </a:xfrm>
          <a:prstGeom prst="rect">
            <a:avLst/>
          </a:prstGeom>
        </p:spPr>
      </p:pic>
    </p:spTree>
    <p:extLst>
      <p:ext uri="{BB962C8B-B14F-4D97-AF65-F5344CB8AC3E}">
        <p14:creationId xmlns:p14="http://schemas.microsoft.com/office/powerpoint/2010/main" val="2383581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C2C1-34D7-4CEE-9168-AAD5740D51D1}"/>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B1254392-5FEC-4063-A814-514D4322CDFA}"/>
              </a:ext>
            </a:extLst>
          </p:cNvPr>
          <p:cNvSpPr>
            <a:spLocks noGrp="1"/>
          </p:cNvSpPr>
          <p:nvPr>
            <p:ph sz="quarter" idx="14"/>
          </p:nvPr>
        </p:nvSpPr>
        <p:spPr>
          <a:xfrm>
            <a:off x="457200" y="1555200"/>
            <a:ext cx="3294000" cy="396000"/>
          </a:xfrm>
        </p:spPr>
        <p:txBody>
          <a:bodyPr/>
          <a:lstStyle/>
          <a:p>
            <a:pPr marL="432" indent="0">
              <a:buNone/>
            </a:pPr>
            <a:r>
              <a:rPr lang="en-IN" sz="2400" dirty="0"/>
              <a:t>In the butane molecule,</a:t>
            </a:r>
          </a:p>
        </p:txBody>
      </p:sp>
      <p:graphicFrame>
        <p:nvGraphicFramePr>
          <p:cNvPr id="14" name="Object 13" descr="C sub 4 H sub 10&#10;">
            <a:extLst>
              <a:ext uri="{FF2B5EF4-FFF2-40B4-BE49-F238E27FC236}">
                <a16:creationId xmlns:a16="http://schemas.microsoft.com/office/drawing/2014/main" id="{1DA4C9B6-3ADB-4AFD-B102-123191036482}"/>
              </a:ext>
            </a:extLst>
          </p:cNvPr>
          <p:cNvGraphicFramePr>
            <a:graphicFrameLocks noChangeAspect="1"/>
          </p:cNvGraphicFramePr>
          <p:nvPr>
            <p:extLst>
              <p:ext uri="{D42A27DB-BD31-4B8C-83A1-F6EECF244321}">
                <p14:modId xmlns:p14="http://schemas.microsoft.com/office/powerpoint/2010/main" val="1230296954"/>
              </p:ext>
            </p:extLst>
          </p:nvPr>
        </p:nvGraphicFramePr>
        <p:xfrm>
          <a:off x="3757237" y="1584948"/>
          <a:ext cx="914400" cy="381000"/>
        </p:xfrm>
        <a:graphic>
          <a:graphicData uri="http://schemas.openxmlformats.org/presentationml/2006/ole">
            <mc:AlternateContent xmlns:mc="http://schemas.openxmlformats.org/markup-compatibility/2006">
              <mc:Choice xmlns:v="urn:schemas-microsoft-com:vml" Requires="v">
                <p:oleObj spid="_x0000_s8198" name="Equation" r:id="rId3" imgW="914400" imgH="380880" progId="Equation.DSMT4">
                  <p:embed/>
                </p:oleObj>
              </mc:Choice>
              <mc:Fallback>
                <p:oleObj name="Equation" r:id="rId3" imgW="914400" imgH="380880" progId="Equation.DSMT4">
                  <p:embed/>
                  <p:pic>
                    <p:nvPicPr>
                      <p:cNvPr id="14" name="Object 13">
                        <a:extLst>
                          <a:ext uri="{FF2B5EF4-FFF2-40B4-BE49-F238E27FC236}">
                            <a16:creationId xmlns:a16="http://schemas.microsoft.com/office/drawing/2014/main" id="{1DA4C9B6-3ADB-4AFD-B102-123191036482}"/>
                          </a:ext>
                        </a:extLst>
                      </p:cNvPr>
                      <p:cNvPicPr/>
                      <p:nvPr/>
                    </p:nvPicPr>
                    <p:blipFill>
                      <a:blip r:embed="rId4"/>
                      <a:stretch>
                        <a:fillRect/>
                      </a:stretch>
                    </p:blipFill>
                    <p:spPr>
                      <a:xfrm>
                        <a:off x="3757237" y="1584948"/>
                        <a:ext cx="9144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5935BF39-0B52-4EE9-9D0B-497B8F6B2FD6}"/>
              </a:ext>
            </a:extLst>
          </p:cNvPr>
          <p:cNvSpPr>
            <a:spLocks noGrp="1"/>
          </p:cNvSpPr>
          <p:nvPr>
            <p:ph sz="quarter" idx="15"/>
          </p:nvPr>
        </p:nvSpPr>
        <p:spPr>
          <a:xfrm>
            <a:off x="4833256" y="1555200"/>
            <a:ext cx="3856719" cy="396000"/>
          </a:xfrm>
          <a:noFill/>
          <a:ln>
            <a:noFill/>
          </a:ln>
        </p:spPr>
        <p:txBody>
          <a:bodyPr lIns="0" tIns="0" rIns="0" bIns="0" anchor="t" anchorCtr="0"/>
          <a:lstStyle/>
          <a:p>
            <a:pPr marL="432" indent="0">
              <a:buNone/>
            </a:pPr>
            <a:r>
              <a:rPr lang="en-IN" sz="2400" dirty="0"/>
              <a:t>predict the shape around</a:t>
            </a:r>
          </a:p>
        </p:txBody>
      </p:sp>
      <p:sp>
        <p:nvSpPr>
          <p:cNvPr id="6" name="Content Placeholder 5">
            <a:extLst>
              <a:ext uri="{FF2B5EF4-FFF2-40B4-BE49-F238E27FC236}">
                <a16:creationId xmlns:a16="http://schemas.microsoft.com/office/drawing/2014/main" id="{B4264EC1-9476-43BF-B4F9-FC1A53FEEF5D}"/>
              </a:ext>
            </a:extLst>
          </p:cNvPr>
          <p:cNvSpPr>
            <a:spLocks noGrp="1"/>
          </p:cNvSpPr>
          <p:nvPr>
            <p:ph sz="quarter" idx="16"/>
          </p:nvPr>
        </p:nvSpPr>
        <p:spPr>
          <a:xfrm>
            <a:off x="457200" y="2021220"/>
            <a:ext cx="8229600" cy="396000"/>
          </a:xfrm>
          <a:noFill/>
          <a:ln>
            <a:noFill/>
          </a:ln>
        </p:spPr>
        <p:txBody>
          <a:bodyPr lIns="0" tIns="0" rIns="0" bIns="0" anchor="t" anchorCtr="0"/>
          <a:lstStyle/>
          <a:p>
            <a:pPr marL="432" indent="0">
              <a:buNone/>
            </a:pPr>
            <a:r>
              <a:rPr lang="en-IN" sz="2400" dirty="0"/>
              <a:t>each carbon atom.</a:t>
            </a:r>
          </a:p>
        </p:txBody>
      </p:sp>
      <p:pic>
        <p:nvPicPr>
          <p:cNvPr id="15" name="Content Placeholder 14" descr="H, single bond, C, single bond, C, single bond, C, single bond, C, single bond, H. Each C is single bonded below and above to H.">
            <a:extLst>
              <a:ext uri="{FF2B5EF4-FFF2-40B4-BE49-F238E27FC236}">
                <a16:creationId xmlns:a16="http://schemas.microsoft.com/office/drawing/2014/main" id="{BFD7A59E-A8BB-40CB-82D5-E3D60C8CA6D4}"/>
              </a:ext>
            </a:extLst>
          </p:cNvPr>
          <p:cNvPicPr>
            <a:picLocks noGrp="1" noChangeAspect="1"/>
          </p:cNvPicPr>
          <p:nvPr>
            <p:ph sz="quarter" idx="17"/>
          </p:nvPr>
        </p:nvPicPr>
        <p:blipFill>
          <a:blip r:embed="rId5"/>
          <a:stretch>
            <a:fillRect/>
          </a:stretch>
        </p:blipFill>
        <p:spPr>
          <a:xfrm>
            <a:off x="2697191" y="2935530"/>
            <a:ext cx="3743268" cy="1609483"/>
          </a:xfrm>
          <a:prstGeom prst="rect">
            <a:avLst/>
          </a:prstGeom>
        </p:spPr>
      </p:pic>
      <p:sp>
        <p:nvSpPr>
          <p:cNvPr id="8" name="Content Placeholder 7">
            <a:extLst>
              <a:ext uri="{FF2B5EF4-FFF2-40B4-BE49-F238E27FC236}">
                <a16:creationId xmlns:a16="http://schemas.microsoft.com/office/drawing/2014/main" id="{C378BFD4-3672-4542-99C5-50DD09831391}"/>
              </a:ext>
            </a:extLst>
          </p:cNvPr>
          <p:cNvSpPr>
            <a:spLocks noGrp="1"/>
          </p:cNvSpPr>
          <p:nvPr>
            <p:ph sz="quarter" idx="18"/>
          </p:nvPr>
        </p:nvSpPr>
        <p:spPr>
          <a:xfrm>
            <a:off x="457200" y="4997359"/>
            <a:ext cx="8229600" cy="885855"/>
          </a:xfrm>
          <a:noFill/>
          <a:ln>
            <a:noFill/>
          </a:ln>
        </p:spPr>
        <p:txBody>
          <a:bodyPr lIns="0" tIns="0" rIns="0" bIns="0" anchor="t" anchorCtr="0"/>
          <a:lstStyle/>
          <a:p>
            <a:pPr marL="432" indent="0">
              <a:buNone/>
            </a:pPr>
            <a:r>
              <a:rPr lang="en-IN" sz="2400" dirty="0"/>
              <a:t>Each carbon atom has four single covalent bonds and, therefore, a tetrahedral shape.</a:t>
            </a:r>
          </a:p>
        </p:txBody>
      </p:sp>
    </p:spTree>
    <p:extLst>
      <p:ext uri="{BB962C8B-B14F-4D97-AF65-F5344CB8AC3E}">
        <p14:creationId xmlns:p14="http://schemas.microsoft.com/office/powerpoint/2010/main" val="4143093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11.2 Alkanes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200" y="1555200"/>
            <a:ext cx="4095750" cy="1512000"/>
          </a:xfrm>
        </p:spPr>
        <p:txBody>
          <a:bodyPr/>
          <a:lstStyle/>
          <a:p>
            <a:pPr marL="432" indent="0">
              <a:buNone/>
            </a:pPr>
            <a:r>
              <a:rPr lang="en-IN" sz="2400" dirty="0"/>
              <a:t>A large number of carbon compounds are possible because the covalent bond between carbon atoms, such</a:t>
            </a:r>
          </a:p>
        </p:txBody>
      </p:sp>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3121497"/>
            <a:ext cx="2790000" cy="396000"/>
          </a:xfrm>
        </p:spPr>
        <p:txBody>
          <a:bodyPr/>
          <a:lstStyle/>
          <a:p>
            <a:pPr marL="432" indent="0">
              <a:buNone/>
            </a:pPr>
            <a:r>
              <a:rPr lang="en-IN" sz="2400" dirty="0"/>
              <a:t>as those in hexane,</a:t>
            </a:r>
          </a:p>
        </p:txBody>
      </p:sp>
      <p:graphicFrame>
        <p:nvGraphicFramePr>
          <p:cNvPr id="14" name="Object 13" descr="C sub 6 H sub 14,&#10;">
            <a:extLst>
              <a:ext uri="{FF2B5EF4-FFF2-40B4-BE49-F238E27FC236}">
                <a16:creationId xmlns:a16="http://schemas.microsoft.com/office/drawing/2014/main" id="{3924E184-5059-470E-8C2A-1738BA367889}"/>
              </a:ext>
            </a:extLst>
          </p:cNvPr>
          <p:cNvGraphicFramePr>
            <a:graphicFrameLocks noChangeAspect="1"/>
          </p:cNvGraphicFramePr>
          <p:nvPr>
            <p:extLst/>
          </p:nvPr>
        </p:nvGraphicFramePr>
        <p:xfrm>
          <a:off x="3333750" y="3159859"/>
          <a:ext cx="914400" cy="381000"/>
        </p:xfrm>
        <a:graphic>
          <a:graphicData uri="http://schemas.openxmlformats.org/presentationml/2006/ole">
            <mc:AlternateContent xmlns:mc="http://schemas.openxmlformats.org/markup-compatibility/2006">
              <mc:Choice xmlns:v="urn:schemas-microsoft-com:vml" Requires="v">
                <p:oleObj spid="_x0000_s9220" name="Equation" r:id="rId4" imgW="914400" imgH="380880" progId="Equation.DSMT4">
                  <p:embed/>
                </p:oleObj>
              </mc:Choice>
              <mc:Fallback>
                <p:oleObj name="Equation" r:id="rId4" imgW="914400" imgH="380880" progId="Equation.DSMT4">
                  <p:embed/>
                  <p:pic>
                    <p:nvPicPr>
                      <p:cNvPr id="14" name="Object 13" descr="C sub 6 H sub 14,&#10;">
                        <a:extLst>
                          <a:ext uri="{FF2B5EF4-FFF2-40B4-BE49-F238E27FC236}">
                            <a16:creationId xmlns:a16="http://schemas.microsoft.com/office/drawing/2014/main" id="{3924E184-5059-470E-8C2A-1738BA367889}"/>
                          </a:ext>
                        </a:extLst>
                      </p:cNvPr>
                      <p:cNvPicPr/>
                      <p:nvPr/>
                    </p:nvPicPr>
                    <p:blipFill>
                      <a:blip r:embed="rId5"/>
                      <a:stretch>
                        <a:fillRect/>
                      </a:stretch>
                    </p:blipFill>
                    <p:spPr>
                      <a:xfrm>
                        <a:off x="3333750" y="3159859"/>
                        <a:ext cx="9144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9E8B342-3D96-4B9E-8C25-63B296F495D5}"/>
              </a:ext>
            </a:extLst>
          </p:cNvPr>
          <p:cNvSpPr>
            <a:spLocks noGrp="1"/>
          </p:cNvSpPr>
          <p:nvPr>
            <p:ph sz="quarter" idx="16"/>
          </p:nvPr>
        </p:nvSpPr>
        <p:spPr>
          <a:xfrm>
            <a:off x="457200" y="3576613"/>
            <a:ext cx="4114800" cy="396000"/>
          </a:xfrm>
          <a:noFill/>
          <a:ln>
            <a:noFill/>
          </a:ln>
        </p:spPr>
        <p:txBody>
          <a:bodyPr lIns="0" tIns="0" rIns="0" bIns="0" anchor="t" anchorCtr="0"/>
          <a:lstStyle/>
          <a:p>
            <a:pPr marL="432" indent="0">
              <a:buNone/>
            </a:pPr>
            <a:r>
              <a:rPr lang="en-IN" sz="2400" dirty="0"/>
              <a:t>are very strong.</a:t>
            </a:r>
          </a:p>
        </p:txBody>
      </p:sp>
      <p:pic>
        <p:nvPicPr>
          <p:cNvPr id="15" name="Content Placeholder 14" descr="The alkane name is hexane. For long description in Notes pane, press F6.">
            <a:extLst>
              <a:ext uri="{FF2B5EF4-FFF2-40B4-BE49-F238E27FC236}">
                <a16:creationId xmlns:a16="http://schemas.microsoft.com/office/drawing/2014/main" id="{626FB93A-118A-4283-9593-9C9C82CA478A}"/>
              </a:ext>
            </a:extLst>
          </p:cNvPr>
          <p:cNvPicPr>
            <a:picLocks noGrp="1" noChangeAspect="1"/>
          </p:cNvPicPr>
          <p:nvPr>
            <p:ph sz="quarter" idx="17"/>
          </p:nvPr>
        </p:nvPicPr>
        <p:blipFill>
          <a:blip r:embed="rId6"/>
          <a:stretch>
            <a:fillRect/>
          </a:stretch>
        </p:blipFill>
        <p:spPr>
          <a:xfrm>
            <a:off x="4895852" y="1555200"/>
            <a:ext cx="3625717" cy="2319712"/>
          </a:xfrm>
          <a:prstGeom prst="rect">
            <a:avLst/>
          </a:prstGeom>
        </p:spPr>
      </p:pic>
      <p:sp>
        <p:nvSpPr>
          <p:cNvPr id="8" name="Content Placeholder 7">
            <a:extLst>
              <a:ext uri="{FF2B5EF4-FFF2-40B4-BE49-F238E27FC236}">
                <a16:creationId xmlns:a16="http://schemas.microsoft.com/office/drawing/2014/main" id="{757B2B15-4223-4BDE-9BCE-2C54EAF92230}"/>
              </a:ext>
            </a:extLst>
          </p:cNvPr>
          <p:cNvSpPr>
            <a:spLocks noGrp="1"/>
          </p:cNvSpPr>
          <p:nvPr>
            <p:ph sz="quarter" idx="18"/>
          </p:nvPr>
        </p:nvSpPr>
        <p:spPr>
          <a:xfrm>
            <a:off x="457200" y="5048250"/>
            <a:ext cx="8229600" cy="1219200"/>
          </a:xfrm>
          <a:noFill/>
          <a:ln>
            <a:noFill/>
          </a:ln>
        </p:spPr>
        <p:txBody>
          <a:bodyPr lIns="0" tIns="0" rIns="0" bIns="0" anchor="t" anchorCtr="0"/>
          <a:lstStyle/>
          <a:p>
            <a:pPr marL="432" indent="0">
              <a:buNone/>
            </a:pPr>
            <a:r>
              <a:rPr lang="en-IN" sz="2400" b="1" dirty="0"/>
              <a:t>Learning Goal</a:t>
            </a:r>
            <a:r>
              <a:rPr lang="en-IN" sz="2400" dirty="0"/>
              <a:t> 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names and draw the condensed structural and line-angle formulas for alkanes and cycloalkanes.</a:t>
            </a:r>
          </a:p>
        </p:txBody>
      </p:sp>
    </p:spTree>
    <p:extLst>
      <p:ext uri="{BB962C8B-B14F-4D97-AF65-F5344CB8AC3E}">
        <p14:creationId xmlns:p14="http://schemas.microsoft.com/office/powerpoint/2010/main" val="1367526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1BE76F-E902-4F6F-BB7C-A08B00E9FC6A}"/>
              </a:ext>
            </a:extLst>
          </p:cNvPr>
          <p:cNvSpPr>
            <a:spLocks noGrp="1"/>
          </p:cNvSpPr>
          <p:nvPr>
            <p:ph type="title"/>
          </p:nvPr>
        </p:nvSpPr>
        <p:spPr/>
        <p:txBody>
          <a:bodyPr/>
          <a:lstStyle/>
          <a:p>
            <a:r>
              <a:rPr lang="en-IN" dirty="0"/>
              <a:t>Naming Alkanes</a:t>
            </a:r>
          </a:p>
        </p:txBody>
      </p:sp>
      <p:pic>
        <p:nvPicPr>
          <p:cNvPr id="15" name="Content Placeholder 14" descr="Core chemistry skill, naming and drawing alkanes.">
            <a:extLst>
              <a:ext uri="{FF2B5EF4-FFF2-40B4-BE49-F238E27FC236}">
                <a16:creationId xmlns:a16="http://schemas.microsoft.com/office/drawing/2014/main" id="{1AB2F999-6B49-4BB1-906C-EEFBB6F9FD7E}"/>
              </a:ext>
            </a:extLst>
          </p:cNvPr>
          <p:cNvPicPr>
            <a:picLocks noGrp="1" noChangeAspect="1"/>
          </p:cNvPicPr>
          <p:nvPr>
            <p:ph sz="quarter" idx="16"/>
          </p:nvPr>
        </p:nvPicPr>
        <p:blipFill>
          <a:blip r:embed="rId3"/>
          <a:stretch>
            <a:fillRect/>
          </a:stretch>
        </p:blipFill>
        <p:spPr>
          <a:xfrm>
            <a:off x="457200" y="1555200"/>
            <a:ext cx="2554445" cy="591363"/>
          </a:xfrm>
          <a:prstGeom prst="rect">
            <a:avLst/>
          </a:prstGeom>
        </p:spPr>
      </p:pic>
      <p:sp>
        <p:nvSpPr>
          <p:cNvPr id="7" name="Content Placeholder 6">
            <a:extLst>
              <a:ext uri="{FF2B5EF4-FFF2-40B4-BE49-F238E27FC236}">
                <a16:creationId xmlns:a16="http://schemas.microsoft.com/office/drawing/2014/main" id="{945FEF2C-1E09-4735-909C-D05A768386D5}"/>
              </a:ext>
            </a:extLst>
          </p:cNvPr>
          <p:cNvSpPr>
            <a:spLocks noGrp="1"/>
          </p:cNvSpPr>
          <p:nvPr>
            <p:ph sz="quarter" idx="14"/>
          </p:nvPr>
        </p:nvSpPr>
        <p:spPr>
          <a:xfrm>
            <a:off x="457200" y="2202149"/>
            <a:ext cx="5086350" cy="972000"/>
          </a:xfrm>
        </p:spPr>
        <p:txBody>
          <a:bodyPr/>
          <a:lstStyle/>
          <a:p>
            <a:pPr marL="432" indent="0">
              <a:buNone/>
            </a:pPr>
            <a:r>
              <a:rPr lang="en-IN" sz="2400" dirty="0"/>
              <a:t>Alkanes</a:t>
            </a:r>
          </a:p>
          <a:p>
            <a:r>
              <a:rPr lang="en-IN" sz="2400" dirty="0"/>
              <a:t>are hydrocarbons that contain only</a:t>
            </a:r>
          </a:p>
        </p:txBody>
      </p:sp>
      <p:graphicFrame>
        <p:nvGraphicFramePr>
          <p:cNvPr id="12" name="Object 11" descr="C, single bond, C, and C, single bond, H, bonds.">
            <a:extLst>
              <a:ext uri="{FF2B5EF4-FFF2-40B4-BE49-F238E27FC236}">
                <a16:creationId xmlns:a16="http://schemas.microsoft.com/office/drawing/2014/main" id="{46AFE7F3-2B1D-44B9-B4BC-490B6A96142D}"/>
              </a:ext>
            </a:extLst>
          </p:cNvPr>
          <p:cNvGraphicFramePr>
            <a:graphicFrameLocks noChangeAspect="1"/>
          </p:cNvGraphicFramePr>
          <p:nvPr>
            <p:extLst/>
          </p:nvPr>
        </p:nvGraphicFramePr>
        <p:xfrm>
          <a:off x="704850" y="3221410"/>
          <a:ext cx="3416300" cy="292100"/>
        </p:xfrm>
        <a:graphic>
          <a:graphicData uri="http://schemas.openxmlformats.org/presentationml/2006/ole">
            <mc:AlternateContent xmlns:mc="http://schemas.openxmlformats.org/markup-compatibility/2006">
              <mc:Choice xmlns:v="urn:schemas-microsoft-com:vml" Requires="v">
                <p:oleObj spid="_x0000_s10244" name="Equation" r:id="rId4" imgW="3416040" imgH="291960" progId="Equation.DSMT4">
                  <p:embed/>
                </p:oleObj>
              </mc:Choice>
              <mc:Fallback>
                <p:oleObj name="Equation" r:id="rId4" imgW="3416040" imgH="291960" progId="Equation.DSMT4">
                  <p:embed/>
                  <p:pic>
                    <p:nvPicPr>
                      <p:cNvPr id="12" name="Object 11" descr="C, single bond, C, and C, single bond, H, bonds.">
                        <a:extLst>
                          <a:ext uri="{FF2B5EF4-FFF2-40B4-BE49-F238E27FC236}">
                            <a16:creationId xmlns:a16="http://schemas.microsoft.com/office/drawing/2014/main" id="{46AFE7F3-2B1D-44B9-B4BC-490B6A96142D}"/>
                          </a:ext>
                        </a:extLst>
                      </p:cNvPr>
                      <p:cNvPicPr/>
                      <p:nvPr/>
                    </p:nvPicPr>
                    <p:blipFill>
                      <a:blip r:embed="rId5"/>
                      <a:stretch>
                        <a:fillRect/>
                      </a:stretch>
                    </p:blipFill>
                    <p:spPr>
                      <a:xfrm>
                        <a:off x="704850" y="3221410"/>
                        <a:ext cx="3416300" cy="2921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E1F0D568-3FBA-4956-93E3-71E57A98B368}"/>
              </a:ext>
            </a:extLst>
          </p:cNvPr>
          <p:cNvSpPr>
            <a:spLocks noGrp="1"/>
          </p:cNvSpPr>
          <p:nvPr>
            <p:ph sz="quarter" idx="15"/>
          </p:nvPr>
        </p:nvSpPr>
        <p:spPr>
          <a:xfrm>
            <a:off x="454672" y="3597746"/>
            <a:ext cx="8229600" cy="2808000"/>
          </a:xfrm>
        </p:spPr>
        <p:txBody>
          <a:bodyPr/>
          <a:lstStyle/>
          <a:p>
            <a:r>
              <a:rPr lang="en-IN" sz="2400" dirty="0"/>
              <a:t>are formed by a continuous chain of carbon atoms</a:t>
            </a:r>
          </a:p>
          <a:p>
            <a:r>
              <a:rPr lang="en-IN" sz="2400" dirty="0"/>
              <a:t>are named using the </a:t>
            </a:r>
            <a:r>
              <a:rPr lang="en-IN" sz="2400" b="1" dirty="0"/>
              <a:t>I</a:t>
            </a:r>
            <a:r>
              <a:rPr lang="en-IN" sz="100" b="1" dirty="0"/>
              <a:t> </a:t>
            </a:r>
            <a:r>
              <a:rPr lang="en-IN" sz="2400" b="1" dirty="0"/>
              <a:t>U</a:t>
            </a:r>
            <a:r>
              <a:rPr lang="en-IN" sz="100" b="1" dirty="0"/>
              <a:t> </a:t>
            </a:r>
            <a:r>
              <a:rPr lang="en-IN" sz="2400" b="1" dirty="0"/>
              <a:t>P</a:t>
            </a:r>
            <a:r>
              <a:rPr lang="en-IN" sz="100" b="1" dirty="0"/>
              <a:t> </a:t>
            </a:r>
            <a:r>
              <a:rPr lang="en-IN" sz="2400" b="1" dirty="0"/>
              <a:t>A</a:t>
            </a:r>
            <a:r>
              <a:rPr lang="en-IN" sz="100" b="1" dirty="0"/>
              <a:t> </a:t>
            </a:r>
            <a:r>
              <a:rPr lang="en-IN" sz="2400" b="1" dirty="0"/>
              <a:t>C</a:t>
            </a:r>
            <a:r>
              <a:rPr lang="en-IN" sz="2400" dirty="0"/>
              <a:t> (International Union of Pure and Applied Chemistry) system</a:t>
            </a:r>
          </a:p>
          <a:p>
            <a:r>
              <a:rPr lang="en-IN" sz="2400" dirty="0"/>
              <a:t>have names that end in </a:t>
            </a:r>
            <a:r>
              <a:rPr lang="en-IN" sz="2400" b="1" dirty="0" err="1"/>
              <a:t>ane</a:t>
            </a:r>
            <a:endParaRPr lang="en-IN" sz="2400" b="1" dirty="0"/>
          </a:p>
          <a:p>
            <a:r>
              <a:rPr lang="en-IN" sz="2400" dirty="0"/>
              <a:t>use Greek prefixes to name carbon chains with five or more carbon atoms</a:t>
            </a:r>
          </a:p>
        </p:txBody>
      </p:sp>
    </p:spTree>
    <p:extLst>
      <p:ext uri="{BB962C8B-B14F-4D97-AF65-F5344CB8AC3E}">
        <p14:creationId xmlns:p14="http://schemas.microsoft.com/office/powerpoint/2010/main" val="2512071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12EA-58A4-4272-8B30-9B9F56F3A586}"/>
              </a:ext>
            </a:extLst>
          </p:cNvPr>
          <p:cNvSpPr>
            <a:spLocks noGrp="1"/>
          </p:cNvSpPr>
          <p:nvPr>
            <p:ph type="title"/>
          </p:nvPr>
        </p:nvSpPr>
        <p:spPr/>
        <p:txBody>
          <a:bodyPr/>
          <a:lstStyle/>
          <a:p>
            <a:r>
              <a:rPr lang="en-IN" dirty="0"/>
              <a:t>I</a:t>
            </a:r>
            <a:r>
              <a:rPr lang="en-IN" sz="100" dirty="0"/>
              <a:t> </a:t>
            </a:r>
            <a:r>
              <a:rPr lang="en-IN" dirty="0"/>
              <a:t>U</a:t>
            </a:r>
            <a:r>
              <a:rPr lang="en-IN" sz="100" dirty="0"/>
              <a:t> </a:t>
            </a:r>
            <a:r>
              <a:rPr lang="en-IN" dirty="0"/>
              <a:t>P</a:t>
            </a:r>
            <a:r>
              <a:rPr lang="en-IN" sz="100" dirty="0"/>
              <a:t> </a:t>
            </a:r>
            <a:r>
              <a:rPr lang="en-IN" dirty="0"/>
              <a:t>A</a:t>
            </a:r>
            <a:r>
              <a:rPr lang="en-IN" sz="100" dirty="0"/>
              <a:t> </a:t>
            </a:r>
            <a:r>
              <a:rPr lang="en-IN" dirty="0"/>
              <a:t>C Naming of First Ten Alkanes</a:t>
            </a:r>
          </a:p>
        </p:txBody>
      </p:sp>
      <p:sp>
        <p:nvSpPr>
          <p:cNvPr id="3" name="Content Placeholder 2">
            <a:extLst>
              <a:ext uri="{FF2B5EF4-FFF2-40B4-BE49-F238E27FC236}">
                <a16:creationId xmlns:a16="http://schemas.microsoft.com/office/drawing/2014/main" id="{834F402E-0509-45CF-8321-66A3CF9367D2}"/>
              </a:ext>
            </a:extLst>
          </p:cNvPr>
          <p:cNvSpPr>
            <a:spLocks noGrp="1"/>
          </p:cNvSpPr>
          <p:nvPr>
            <p:ph sz="quarter" idx="13"/>
          </p:nvPr>
        </p:nvSpPr>
        <p:spPr>
          <a:xfrm>
            <a:off x="457200" y="1556327"/>
            <a:ext cx="8229600" cy="324000"/>
          </a:xfrm>
        </p:spPr>
        <p:txBody>
          <a:bodyPr/>
          <a:lstStyle/>
          <a:p>
            <a:pPr marL="432" indent="0">
              <a:buNone/>
            </a:pPr>
            <a:r>
              <a:rPr lang="en-IN" sz="2000" b="1" dirty="0"/>
              <a:t>Table 11.2</a:t>
            </a:r>
            <a:r>
              <a:rPr lang="en-IN" sz="2000" dirty="0"/>
              <a:t> I</a:t>
            </a:r>
            <a:r>
              <a:rPr lang="en-IN" sz="100" dirty="0"/>
              <a:t> </a:t>
            </a:r>
            <a:r>
              <a:rPr lang="en-IN" sz="2000" dirty="0"/>
              <a:t>U</a:t>
            </a:r>
            <a:r>
              <a:rPr lang="en-IN" sz="100" dirty="0"/>
              <a:t> </a:t>
            </a:r>
            <a:r>
              <a:rPr lang="en-IN" sz="2000" dirty="0"/>
              <a:t>P</a:t>
            </a:r>
            <a:r>
              <a:rPr lang="en-IN" sz="100" dirty="0"/>
              <a:t> </a:t>
            </a:r>
            <a:r>
              <a:rPr lang="en-IN" sz="2000" dirty="0"/>
              <a:t>A</a:t>
            </a:r>
            <a:r>
              <a:rPr lang="en-IN" sz="100" dirty="0"/>
              <a:t> </a:t>
            </a:r>
            <a:r>
              <a:rPr lang="en-IN" sz="2000" dirty="0"/>
              <a:t>C Names and Formulas of the First Ten Alkanes</a:t>
            </a:r>
          </a:p>
        </p:txBody>
      </p:sp>
      <p:pic>
        <p:nvPicPr>
          <p:cNvPr id="5" name="Content Placeholder 4" descr="I U P A C names are given as follows. For long description in Notes pane, press F6.">
            <a:extLst>
              <a:ext uri="{FF2B5EF4-FFF2-40B4-BE49-F238E27FC236}">
                <a16:creationId xmlns:a16="http://schemas.microsoft.com/office/drawing/2014/main" id="{BB3B8375-0DF6-46C5-8FC2-4839B29E630F}"/>
              </a:ext>
            </a:extLst>
          </p:cNvPr>
          <p:cNvPicPr>
            <a:picLocks noGrp="1" noChangeAspect="1"/>
          </p:cNvPicPr>
          <p:nvPr>
            <p:ph sz="quarter" idx="14"/>
          </p:nvPr>
        </p:nvPicPr>
        <p:blipFill>
          <a:blip r:embed="rId3"/>
          <a:stretch>
            <a:fillRect/>
          </a:stretch>
        </p:blipFill>
        <p:spPr>
          <a:xfrm>
            <a:off x="584870" y="2074803"/>
            <a:ext cx="7974259" cy="2822693"/>
          </a:xfrm>
          <a:prstGeom prst="rect">
            <a:avLst/>
          </a:prstGeom>
        </p:spPr>
      </p:pic>
    </p:spTree>
    <p:extLst>
      <p:ext uri="{BB962C8B-B14F-4D97-AF65-F5344CB8AC3E}">
        <p14:creationId xmlns:p14="http://schemas.microsoft.com/office/powerpoint/2010/main" val="52108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9643-840D-4E38-A64F-F25760F6D86E}"/>
              </a:ext>
            </a:extLst>
          </p:cNvPr>
          <p:cNvSpPr>
            <a:spLocks noGrp="1"/>
          </p:cNvSpPr>
          <p:nvPr>
            <p:ph type="title"/>
          </p:nvPr>
        </p:nvSpPr>
        <p:spPr/>
        <p:txBody>
          <a:bodyPr/>
          <a:lstStyle/>
          <a:p>
            <a:r>
              <a:rPr lang="en-IN" dirty="0"/>
              <a:t>Condensed Structural Formulas </a:t>
            </a:r>
            <a:r>
              <a:rPr lang="en-IN" sz="2000" b="0" baseline="0" dirty="0"/>
              <a:t>(1 of 2)</a:t>
            </a:r>
          </a:p>
        </p:txBody>
      </p:sp>
      <p:sp>
        <p:nvSpPr>
          <p:cNvPr id="3" name="Content Placeholder 2">
            <a:extLst>
              <a:ext uri="{FF2B5EF4-FFF2-40B4-BE49-F238E27FC236}">
                <a16:creationId xmlns:a16="http://schemas.microsoft.com/office/drawing/2014/main" id="{26A257D2-0014-454F-A925-B113ED741789}"/>
              </a:ext>
            </a:extLst>
          </p:cNvPr>
          <p:cNvSpPr>
            <a:spLocks noGrp="1"/>
          </p:cNvSpPr>
          <p:nvPr>
            <p:ph sz="quarter" idx="13"/>
          </p:nvPr>
        </p:nvSpPr>
        <p:spPr/>
        <p:txBody>
          <a:bodyPr/>
          <a:lstStyle/>
          <a:p>
            <a:pPr marL="432" indent="0">
              <a:buNone/>
            </a:pPr>
            <a:r>
              <a:rPr lang="en-IN" sz="2400" dirty="0"/>
              <a:t>In a </a:t>
            </a:r>
            <a:r>
              <a:rPr lang="en-IN" sz="2400" b="1" dirty="0"/>
              <a:t>condensed structural formula</a:t>
            </a:r>
            <a:r>
              <a:rPr lang="en-IN" sz="2400" dirty="0"/>
              <a:t>,</a:t>
            </a:r>
          </a:p>
          <a:p>
            <a:r>
              <a:rPr lang="en-IN" sz="2400" dirty="0"/>
              <a:t>each carbon atom and its attached hydrogen atoms are written as a group</a:t>
            </a:r>
          </a:p>
          <a:p>
            <a:r>
              <a:rPr lang="en-IN" sz="2400" dirty="0"/>
              <a:t>a subscript indicates the number of hydrogen atoms bonded to each carbon atom</a:t>
            </a:r>
          </a:p>
        </p:txBody>
      </p:sp>
      <p:sp>
        <p:nvSpPr>
          <p:cNvPr id="4" name="Content Placeholder 3">
            <a:extLst>
              <a:ext uri="{FF2B5EF4-FFF2-40B4-BE49-F238E27FC236}">
                <a16:creationId xmlns:a16="http://schemas.microsoft.com/office/drawing/2014/main" id="{EFAC2EAD-35DC-4AFC-BAF6-9D5784A3B2DF}"/>
              </a:ext>
            </a:extLst>
          </p:cNvPr>
          <p:cNvSpPr>
            <a:spLocks noGrp="1"/>
          </p:cNvSpPr>
          <p:nvPr>
            <p:ph sz="quarter" idx="14"/>
          </p:nvPr>
        </p:nvSpPr>
        <p:spPr>
          <a:xfrm>
            <a:off x="457200" y="3971925"/>
            <a:ext cx="8229600" cy="815227"/>
          </a:xfrm>
        </p:spPr>
        <p:txBody>
          <a:bodyPr/>
          <a:lstStyle/>
          <a:p>
            <a:pPr marL="432" indent="0">
              <a:buNone/>
            </a:pPr>
            <a:r>
              <a:rPr lang="en-IN" sz="2400" dirty="0"/>
              <a:t>The condensed structural formula of butane has four carbon atoms.</a:t>
            </a:r>
          </a:p>
        </p:txBody>
      </p:sp>
      <p:graphicFrame>
        <p:nvGraphicFramePr>
          <p:cNvPr id="5" name="Object 4" descr="Butane. C H 3, single bond, C H 2, single bond, C H 2, single bond, C H 3.">
            <a:extLst>
              <a:ext uri="{FF2B5EF4-FFF2-40B4-BE49-F238E27FC236}">
                <a16:creationId xmlns:a16="http://schemas.microsoft.com/office/drawing/2014/main" id="{A32AA17C-C256-4D98-A2B1-002A61815737}"/>
              </a:ext>
            </a:extLst>
          </p:cNvPr>
          <p:cNvGraphicFramePr>
            <a:graphicFrameLocks noChangeAspect="1"/>
          </p:cNvGraphicFramePr>
          <p:nvPr>
            <p:extLst/>
          </p:nvPr>
        </p:nvGraphicFramePr>
        <p:xfrm>
          <a:off x="2114550" y="5200463"/>
          <a:ext cx="4914900" cy="381000"/>
        </p:xfrm>
        <a:graphic>
          <a:graphicData uri="http://schemas.openxmlformats.org/presentationml/2006/ole">
            <mc:AlternateContent xmlns:mc="http://schemas.openxmlformats.org/markup-compatibility/2006">
              <mc:Choice xmlns:v="urn:schemas-microsoft-com:vml" Requires="v">
                <p:oleObj spid="_x0000_s11268" name="Equation" r:id="rId3" imgW="4914720" imgH="380880" progId="Equation.DSMT4">
                  <p:embed/>
                </p:oleObj>
              </mc:Choice>
              <mc:Fallback>
                <p:oleObj name="Equation" r:id="rId3" imgW="4914720" imgH="380880" progId="Equation.DSMT4">
                  <p:embed/>
                  <p:pic>
                    <p:nvPicPr>
                      <p:cNvPr id="5" name="Object 4" descr="Butane. C H 3, single bond, C H 2, single bond, C H 2, single bond, C H 3.">
                        <a:extLst>
                          <a:ext uri="{FF2B5EF4-FFF2-40B4-BE49-F238E27FC236}">
                            <a16:creationId xmlns:a16="http://schemas.microsoft.com/office/drawing/2014/main" id="{A32AA17C-C256-4D98-A2B1-002A61815737}"/>
                          </a:ext>
                        </a:extLst>
                      </p:cNvPr>
                      <p:cNvPicPr/>
                      <p:nvPr/>
                    </p:nvPicPr>
                    <p:blipFill>
                      <a:blip r:embed="rId4"/>
                      <a:stretch>
                        <a:fillRect/>
                      </a:stretch>
                    </p:blipFill>
                    <p:spPr>
                      <a:xfrm>
                        <a:off x="2114550" y="5200463"/>
                        <a:ext cx="4914900" cy="381000"/>
                      </a:xfrm>
                      <a:prstGeom prst="rect">
                        <a:avLst/>
                      </a:prstGeom>
                    </p:spPr>
                  </p:pic>
                </p:oleObj>
              </mc:Fallback>
            </mc:AlternateContent>
          </a:graphicData>
        </a:graphic>
      </p:graphicFrame>
    </p:spTree>
    <p:extLst>
      <p:ext uri="{BB962C8B-B14F-4D97-AF65-F5344CB8AC3E}">
        <p14:creationId xmlns:p14="http://schemas.microsoft.com/office/powerpoint/2010/main" val="42763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F386-3F1D-40EE-80E3-1B075F6578C4}"/>
              </a:ext>
            </a:extLst>
          </p:cNvPr>
          <p:cNvSpPr>
            <a:spLocks noGrp="1"/>
          </p:cNvSpPr>
          <p:nvPr>
            <p:ph type="title"/>
          </p:nvPr>
        </p:nvSpPr>
        <p:spPr/>
        <p:txBody>
          <a:bodyPr/>
          <a:lstStyle/>
          <a:p>
            <a:r>
              <a:rPr lang="en-IN" dirty="0"/>
              <a:t>Condensed Structural Formulas </a:t>
            </a:r>
            <a:r>
              <a:rPr lang="en-IN" sz="2000" b="0" dirty="0"/>
              <a:t>(2 of 2)</a:t>
            </a:r>
            <a:endParaRPr lang="en-IN" dirty="0"/>
          </a:p>
        </p:txBody>
      </p:sp>
      <p:sp>
        <p:nvSpPr>
          <p:cNvPr id="3" name="Content Placeholder 2">
            <a:extLst>
              <a:ext uri="{FF2B5EF4-FFF2-40B4-BE49-F238E27FC236}">
                <a16:creationId xmlns:a16="http://schemas.microsoft.com/office/drawing/2014/main" id="{1F89B129-2270-488D-AA2A-76A37D36A53F}"/>
              </a:ext>
            </a:extLst>
          </p:cNvPr>
          <p:cNvSpPr>
            <a:spLocks noGrp="1"/>
          </p:cNvSpPr>
          <p:nvPr>
            <p:ph sz="quarter" idx="14"/>
          </p:nvPr>
        </p:nvSpPr>
        <p:spPr>
          <a:xfrm>
            <a:off x="457200" y="1555200"/>
            <a:ext cx="8229600" cy="1969050"/>
          </a:xfrm>
        </p:spPr>
        <p:txBody>
          <a:bodyPr/>
          <a:lstStyle/>
          <a:p>
            <a:pPr marL="432" indent="0">
              <a:buNone/>
            </a:pPr>
            <a:r>
              <a:rPr lang="en-IN" sz="2400" dirty="0"/>
              <a:t>Alkanes are written with structural formulas that are</a:t>
            </a:r>
          </a:p>
          <a:p>
            <a:r>
              <a:rPr lang="en-IN" sz="2400" b="1" dirty="0"/>
              <a:t>expanded</a:t>
            </a:r>
            <a:r>
              <a:rPr lang="en-IN" sz="2400" dirty="0"/>
              <a:t> to show each bond</a:t>
            </a:r>
          </a:p>
          <a:p>
            <a:r>
              <a:rPr lang="en-IN" sz="2400" b="1" dirty="0"/>
              <a:t>condensed</a:t>
            </a:r>
            <a:r>
              <a:rPr lang="en-IN" sz="2400" dirty="0"/>
              <a:t> to show each carbon atom and its attached hydrogen atoms</a:t>
            </a:r>
          </a:p>
        </p:txBody>
      </p:sp>
      <p:pic>
        <p:nvPicPr>
          <p:cNvPr id="15" name="Content Placeholder 14" descr="The expanded structure of an end C H 3 group shows 3 H atoms attached to the central C atom, each with a single bond. For long description in Notes pane, press F6.">
            <a:extLst>
              <a:ext uri="{FF2B5EF4-FFF2-40B4-BE49-F238E27FC236}">
                <a16:creationId xmlns:a16="http://schemas.microsoft.com/office/drawing/2014/main" id="{299BD378-312C-4B7F-9A45-89384B0B6F57}"/>
              </a:ext>
            </a:extLst>
          </p:cNvPr>
          <p:cNvPicPr>
            <a:picLocks noGrp="1" noChangeAspect="1"/>
          </p:cNvPicPr>
          <p:nvPr>
            <p:ph sz="quarter" idx="15"/>
          </p:nvPr>
        </p:nvPicPr>
        <p:blipFill>
          <a:blip r:embed="rId3"/>
          <a:stretch>
            <a:fillRect/>
          </a:stretch>
        </p:blipFill>
        <p:spPr>
          <a:xfrm>
            <a:off x="960037" y="4028012"/>
            <a:ext cx="3420152" cy="1938696"/>
          </a:xfrm>
          <a:prstGeom prst="rect">
            <a:avLst/>
          </a:prstGeom>
        </p:spPr>
      </p:pic>
      <p:pic>
        <p:nvPicPr>
          <p:cNvPr id="17" name="Content Placeholder 16" descr="The expanded structure of a middle C H 2 group shows 2 H atoms attached to the central C atom, each with a single bond. For long description in Notes pane, press F6.">
            <a:extLst>
              <a:ext uri="{FF2B5EF4-FFF2-40B4-BE49-F238E27FC236}">
                <a16:creationId xmlns:a16="http://schemas.microsoft.com/office/drawing/2014/main" id="{49285CF1-995A-4D31-8589-C278F19F58A2}"/>
              </a:ext>
            </a:extLst>
          </p:cNvPr>
          <p:cNvPicPr>
            <a:picLocks noGrp="1" noChangeAspect="1"/>
          </p:cNvPicPr>
          <p:nvPr>
            <p:ph sz="quarter" idx="16"/>
          </p:nvPr>
        </p:nvPicPr>
        <p:blipFill>
          <a:blip r:embed="rId4"/>
          <a:stretch>
            <a:fillRect/>
          </a:stretch>
        </p:blipFill>
        <p:spPr>
          <a:xfrm>
            <a:off x="4763812" y="4028012"/>
            <a:ext cx="3926164" cy="1938696"/>
          </a:xfrm>
          <a:prstGeom prst="rect">
            <a:avLst/>
          </a:prstGeom>
        </p:spPr>
      </p:pic>
    </p:spTree>
    <p:extLst>
      <p:ext uri="{BB962C8B-B14F-4D97-AF65-F5344CB8AC3E}">
        <p14:creationId xmlns:p14="http://schemas.microsoft.com/office/powerpoint/2010/main" val="253081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AEB9-3A1E-440B-8346-E76F4181E9DF}"/>
              </a:ext>
            </a:extLst>
          </p:cNvPr>
          <p:cNvSpPr>
            <a:spLocks noGrp="1"/>
          </p:cNvSpPr>
          <p:nvPr>
            <p:ph type="title"/>
          </p:nvPr>
        </p:nvSpPr>
        <p:spPr/>
        <p:txBody>
          <a:bodyPr/>
          <a:lstStyle/>
          <a:p>
            <a:r>
              <a:rPr lang="en-IN" sz="3400" dirty="0"/>
              <a:t>Introduction to Organic Chemistry: Hydrocarbons</a:t>
            </a:r>
          </a:p>
        </p:txBody>
      </p:sp>
      <p:sp>
        <p:nvSpPr>
          <p:cNvPr id="3" name="Content Placeholder 2">
            <a:extLst>
              <a:ext uri="{FF2B5EF4-FFF2-40B4-BE49-F238E27FC236}">
                <a16:creationId xmlns:a16="http://schemas.microsoft.com/office/drawing/2014/main" id="{751D9478-EA24-4F52-A224-68C83BF1F9C0}"/>
              </a:ext>
            </a:extLst>
          </p:cNvPr>
          <p:cNvSpPr>
            <a:spLocks noGrp="1"/>
          </p:cNvSpPr>
          <p:nvPr>
            <p:ph sz="quarter" idx="13"/>
          </p:nvPr>
        </p:nvSpPr>
        <p:spPr>
          <a:xfrm>
            <a:off x="457200" y="1556327"/>
            <a:ext cx="4522764" cy="4637996"/>
          </a:xfrm>
        </p:spPr>
        <p:txBody>
          <a:bodyPr/>
          <a:lstStyle/>
          <a:p>
            <a:pPr marL="432" indent="0">
              <a:buNone/>
            </a:pPr>
            <a:r>
              <a:rPr lang="en-IN" sz="2200" dirty="0"/>
              <a:t>Firefighters/emergency medical technicians must be knowledgeable about fire codes, arson, and the handling and disposal of hazardous materials.</a:t>
            </a:r>
          </a:p>
          <a:p>
            <a:pPr marL="432" indent="0">
              <a:buNone/>
            </a:pPr>
            <a:r>
              <a:rPr lang="en-IN" sz="2200" dirty="0"/>
              <a:t>Since firefighters/emergency medical technicians also provide emergency care for sick and injured people, they need to be aware of emergency medical and rescue procedures, as well as the proper methods for controlling the spread of infectious disease.</a:t>
            </a:r>
          </a:p>
        </p:txBody>
      </p:sp>
      <p:pic>
        <p:nvPicPr>
          <p:cNvPr id="6" name="Content Placeholder 5" descr="Two emergency medical technicians work on a patient.">
            <a:extLst>
              <a:ext uri="{FF2B5EF4-FFF2-40B4-BE49-F238E27FC236}">
                <a16:creationId xmlns:a16="http://schemas.microsoft.com/office/drawing/2014/main" id="{D8E1A8EB-92F9-44FC-959F-7D4A745F4056}"/>
              </a:ext>
            </a:extLst>
          </p:cNvPr>
          <p:cNvPicPr>
            <a:picLocks noGrp="1" noChangeAspect="1"/>
          </p:cNvPicPr>
          <p:nvPr>
            <p:ph sz="quarter" idx="14"/>
          </p:nvPr>
        </p:nvPicPr>
        <p:blipFill>
          <a:blip r:embed="rId2"/>
          <a:stretch>
            <a:fillRect/>
          </a:stretch>
        </p:blipFill>
        <p:spPr>
          <a:xfrm>
            <a:off x="5839721" y="1556327"/>
            <a:ext cx="2847079" cy="2847079"/>
          </a:xfrm>
          <a:prstGeom prst="rect">
            <a:avLst/>
          </a:prstGeom>
        </p:spPr>
      </p:pic>
    </p:spTree>
    <p:extLst>
      <p:ext uri="{BB962C8B-B14F-4D97-AF65-F5344CB8AC3E}">
        <p14:creationId xmlns:p14="http://schemas.microsoft.com/office/powerpoint/2010/main" val="2214007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3EA9-4986-4318-B7F8-6D5FA1D1E4FB}"/>
              </a:ext>
            </a:extLst>
          </p:cNvPr>
          <p:cNvSpPr>
            <a:spLocks noGrp="1"/>
          </p:cNvSpPr>
          <p:nvPr>
            <p:ph type="title"/>
          </p:nvPr>
        </p:nvSpPr>
        <p:spPr/>
        <p:txBody>
          <a:bodyPr/>
          <a:lstStyle/>
          <a:p>
            <a:r>
              <a:rPr lang="en-IN" dirty="0"/>
              <a:t>Writing Skeletal Formulas</a:t>
            </a:r>
          </a:p>
        </p:txBody>
      </p:sp>
      <p:sp>
        <p:nvSpPr>
          <p:cNvPr id="3" name="Content Placeholder 2">
            <a:extLst>
              <a:ext uri="{FF2B5EF4-FFF2-40B4-BE49-F238E27FC236}">
                <a16:creationId xmlns:a16="http://schemas.microsoft.com/office/drawing/2014/main" id="{1BC4C0B8-E6ED-45D6-A953-173C581166BC}"/>
              </a:ext>
            </a:extLst>
          </p:cNvPr>
          <p:cNvSpPr>
            <a:spLocks noGrp="1"/>
          </p:cNvSpPr>
          <p:nvPr>
            <p:ph sz="quarter" idx="13"/>
          </p:nvPr>
        </p:nvSpPr>
        <p:spPr>
          <a:xfrm>
            <a:off x="457200" y="1556326"/>
            <a:ext cx="8229600" cy="2710873"/>
          </a:xfrm>
        </p:spPr>
        <p:txBody>
          <a:bodyPr/>
          <a:lstStyle/>
          <a:p>
            <a:pPr marL="432" indent="0">
              <a:buNone/>
            </a:pPr>
            <a:r>
              <a:rPr lang="en-IN" sz="2400" dirty="0"/>
              <a:t>Alkane compounds can also be represented by their</a:t>
            </a:r>
          </a:p>
          <a:p>
            <a:r>
              <a:rPr lang="en-IN" sz="2400" b="1" dirty="0"/>
              <a:t>molecular formulas</a:t>
            </a:r>
            <a:r>
              <a:rPr lang="en-IN" sz="2400" dirty="0"/>
              <a:t>, which give the total number of carbon and hydrogen atoms</a:t>
            </a:r>
          </a:p>
          <a:p>
            <a:r>
              <a:rPr lang="en-IN" sz="2400" b="1" dirty="0"/>
              <a:t>line-angle formulas</a:t>
            </a:r>
            <a:r>
              <a:rPr lang="en-IN" sz="2400" dirty="0"/>
              <a:t>, which show the carbon skeleton in which carbon atoms are represented at the end of each line or at each corner</a:t>
            </a:r>
          </a:p>
        </p:txBody>
      </p:sp>
      <p:pic>
        <p:nvPicPr>
          <p:cNvPr id="5" name="Content Placeholder 4" descr="The skeleton or chain is a zigzag pattern with carbons at the corners. The beginning and end of the pattern counts as corners, and they each have C H 3. The second and third corners each have C H 2.">
            <a:extLst>
              <a:ext uri="{FF2B5EF4-FFF2-40B4-BE49-F238E27FC236}">
                <a16:creationId xmlns:a16="http://schemas.microsoft.com/office/drawing/2014/main" id="{76EDE7A6-8CEB-49D5-9EA6-D1E05B0E8338}"/>
              </a:ext>
            </a:extLst>
          </p:cNvPr>
          <p:cNvPicPr>
            <a:picLocks noGrp="1" noChangeAspect="1"/>
          </p:cNvPicPr>
          <p:nvPr>
            <p:ph sz="quarter" idx="14"/>
          </p:nvPr>
        </p:nvPicPr>
        <p:blipFill>
          <a:blip r:embed="rId2"/>
          <a:stretch>
            <a:fillRect/>
          </a:stretch>
        </p:blipFill>
        <p:spPr>
          <a:xfrm>
            <a:off x="3084447" y="4518026"/>
            <a:ext cx="2975106" cy="1560711"/>
          </a:xfrm>
          <a:prstGeom prst="rect">
            <a:avLst/>
          </a:prstGeom>
        </p:spPr>
      </p:pic>
    </p:spTree>
    <p:extLst>
      <p:ext uri="{BB962C8B-B14F-4D97-AF65-F5344CB8AC3E}">
        <p14:creationId xmlns:p14="http://schemas.microsoft.com/office/powerpoint/2010/main" val="409074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B65A-EED4-4E42-94E7-967114FEDF15}"/>
              </a:ext>
            </a:extLst>
          </p:cNvPr>
          <p:cNvSpPr>
            <a:spLocks noGrp="1"/>
          </p:cNvSpPr>
          <p:nvPr>
            <p:ph type="title"/>
          </p:nvPr>
        </p:nvSpPr>
        <p:spPr/>
        <p:txBody>
          <a:bodyPr/>
          <a:lstStyle/>
          <a:p>
            <a:r>
              <a:rPr lang="en-IN" dirty="0"/>
              <a:t>Alkane Representations</a:t>
            </a:r>
          </a:p>
        </p:txBody>
      </p:sp>
      <p:sp>
        <p:nvSpPr>
          <p:cNvPr id="3" name="Content Placeholder 2">
            <a:extLst>
              <a:ext uri="{FF2B5EF4-FFF2-40B4-BE49-F238E27FC236}">
                <a16:creationId xmlns:a16="http://schemas.microsoft.com/office/drawing/2014/main" id="{06A15623-6BAD-417A-983E-4C791DA4C4BC}"/>
              </a:ext>
            </a:extLst>
          </p:cNvPr>
          <p:cNvSpPr>
            <a:spLocks noGrp="1"/>
          </p:cNvSpPr>
          <p:nvPr>
            <p:ph sz="quarter" idx="13"/>
          </p:nvPr>
        </p:nvSpPr>
        <p:spPr>
          <a:xfrm>
            <a:off x="457200" y="1556326"/>
            <a:ext cx="8229600" cy="3329439"/>
          </a:xfrm>
        </p:spPr>
        <p:txBody>
          <a:bodyPr/>
          <a:lstStyle/>
          <a:p>
            <a:pPr marL="432" indent="0">
              <a:buNone/>
            </a:pPr>
            <a:r>
              <a:rPr lang="en-IN" dirty="0"/>
              <a:t>An alkane molecule can be represented in several ways:</a:t>
            </a:r>
          </a:p>
          <a:p>
            <a:r>
              <a:rPr lang="en-IN" dirty="0"/>
              <a:t>as a molecular formula</a:t>
            </a:r>
          </a:p>
          <a:p>
            <a:r>
              <a:rPr lang="en-IN" dirty="0"/>
              <a:t>as a ball-and-stick model</a:t>
            </a:r>
          </a:p>
          <a:p>
            <a:r>
              <a:rPr lang="en-IN" dirty="0"/>
              <a:t>as an expanded structural formula</a:t>
            </a:r>
          </a:p>
          <a:p>
            <a:r>
              <a:rPr lang="en-IN" dirty="0"/>
              <a:t>as a condensed structural formula</a:t>
            </a:r>
          </a:p>
          <a:p>
            <a:r>
              <a:rPr lang="en-IN" dirty="0"/>
              <a:t>as a line-angle formula</a:t>
            </a:r>
          </a:p>
        </p:txBody>
      </p:sp>
    </p:spTree>
    <p:extLst>
      <p:ext uri="{BB962C8B-B14F-4D97-AF65-F5344CB8AC3E}">
        <p14:creationId xmlns:p14="http://schemas.microsoft.com/office/powerpoint/2010/main" val="4107871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7242-8C0D-42EF-ABBD-900EA50E33C6}"/>
              </a:ext>
            </a:extLst>
          </p:cNvPr>
          <p:cNvSpPr>
            <a:spLocks noGrp="1"/>
          </p:cNvSpPr>
          <p:nvPr>
            <p:ph type="title"/>
          </p:nvPr>
        </p:nvSpPr>
        <p:spPr/>
        <p:txBody>
          <a:bodyPr/>
          <a:lstStyle/>
          <a:p>
            <a:r>
              <a:rPr lang="en-IN" sz="3400" dirty="0"/>
              <a:t>Structural Formulas for Butane, </a:t>
            </a:r>
            <a:r>
              <a:rPr lang="pt-BR" sz="1200" dirty="0"/>
              <a:t>C sub 4 H sub 10</a:t>
            </a:r>
            <a:endParaRPr lang="en-IN" sz="3400" baseline="-25000" dirty="0"/>
          </a:p>
        </p:txBody>
      </p:sp>
      <p:graphicFrame>
        <p:nvGraphicFramePr>
          <p:cNvPr id="6" name="Object 5">
            <a:extLst>
              <a:ext uri="{FF2B5EF4-FFF2-40B4-BE49-F238E27FC236}">
                <a16:creationId xmlns:a16="http://schemas.microsoft.com/office/drawing/2014/main" id="{99CC644B-195E-4B66-89A2-FAEDF9A6C1C7}"/>
              </a:ext>
              <a:ext uri="{C183D7F6-B498-43B3-948B-1728B52AA6E4}">
                <adec:decorative xmlns:adec="http://schemas.microsoft.com/office/drawing/2017/decorative" val="1"/>
              </a:ext>
            </a:extLst>
          </p:cNvPr>
          <p:cNvGraphicFramePr>
            <a:graphicFrameLocks noChangeAspect="1"/>
          </p:cNvGraphicFramePr>
          <p:nvPr>
            <p:extLst/>
          </p:nvPr>
        </p:nvGraphicFramePr>
        <p:xfrm>
          <a:off x="7079078" y="764010"/>
          <a:ext cx="1231900" cy="558800"/>
        </p:xfrm>
        <a:graphic>
          <a:graphicData uri="http://schemas.openxmlformats.org/presentationml/2006/ole">
            <mc:AlternateContent xmlns:mc="http://schemas.openxmlformats.org/markup-compatibility/2006">
              <mc:Choice xmlns:v="urn:schemas-microsoft-com:vml" Requires="v">
                <p:oleObj spid="_x0000_s12294" name="Equation" r:id="rId4" imgW="1231560" imgH="558720" progId="Equation.DSMT4">
                  <p:embed/>
                </p:oleObj>
              </mc:Choice>
              <mc:Fallback>
                <p:oleObj name="Equation" r:id="rId4" imgW="1231560" imgH="558720" progId="Equation.DSMT4">
                  <p:embed/>
                  <p:pic>
                    <p:nvPicPr>
                      <p:cNvPr id="6" name="Object 5">
                        <a:extLst>
                          <a:ext uri="{FF2B5EF4-FFF2-40B4-BE49-F238E27FC236}">
                            <a16:creationId xmlns:a16="http://schemas.microsoft.com/office/drawing/2014/main" id="{99CC644B-195E-4B66-89A2-FAEDF9A6C1C7}"/>
                          </a:ext>
                          <a:ext uri="{C183D7F6-B498-43B3-948B-1728B52AA6E4}">
                            <adec:decorative xmlns:adec="http://schemas.microsoft.com/office/drawing/2017/decorative" val="1"/>
                          </a:ext>
                        </a:extLst>
                      </p:cNvPr>
                      <p:cNvPicPr/>
                      <p:nvPr/>
                    </p:nvPicPr>
                    <p:blipFill>
                      <a:blip r:embed="rId5"/>
                      <a:stretch>
                        <a:fillRect/>
                      </a:stretch>
                    </p:blipFill>
                    <p:spPr>
                      <a:xfrm>
                        <a:off x="7079078" y="764010"/>
                        <a:ext cx="1231900" cy="5588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83AB1F19-FB06-4C91-922B-1FEEB8E0ECBF}"/>
              </a:ext>
            </a:extLst>
          </p:cNvPr>
          <p:cNvSpPr>
            <a:spLocks noGrp="1"/>
          </p:cNvSpPr>
          <p:nvPr>
            <p:ph sz="quarter" idx="13"/>
          </p:nvPr>
        </p:nvSpPr>
        <p:spPr>
          <a:xfrm>
            <a:off x="457200" y="1556327"/>
            <a:ext cx="5670000" cy="360000"/>
          </a:xfrm>
        </p:spPr>
        <p:txBody>
          <a:bodyPr/>
          <a:lstStyle/>
          <a:p>
            <a:pPr marL="432" indent="0">
              <a:buNone/>
            </a:pPr>
            <a:r>
              <a:rPr lang="en-IN" sz="2000" b="1" dirty="0"/>
              <a:t>Table 11.3</a:t>
            </a:r>
            <a:r>
              <a:rPr lang="en-IN" sz="2000" dirty="0"/>
              <a:t> Some Structural Formulas for Butane,</a:t>
            </a:r>
            <a:endParaRPr lang="en-IN" sz="2000" baseline="-25000" dirty="0"/>
          </a:p>
        </p:txBody>
      </p:sp>
      <p:graphicFrame>
        <p:nvGraphicFramePr>
          <p:cNvPr id="7" name="Object 6" descr="C sub 4 H sub 10">
            <a:extLst>
              <a:ext uri="{FF2B5EF4-FFF2-40B4-BE49-F238E27FC236}">
                <a16:creationId xmlns:a16="http://schemas.microsoft.com/office/drawing/2014/main" id="{782ADDE5-BCF9-44AF-B70A-8A3AEDDEC160}"/>
              </a:ext>
            </a:extLst>
          </p:cNvPr>
          <p:cNvGraphicFramePr>
            <a:graphicFrameLocks noChangeAspect="1"/>
          </p:cNvGraphicFramePr>
          <p:nvPr>
            <p:extLst/>
          </p:nvPr>
        </p:nvGraphicFramePr>
        <p:xfrm>
          <a:off x="6203400" y="1552790"/>
          <a:ext cx="698500" cy="330200"/>
        </p:xfrm>
        <a:graphic>
          <a:graphicData uri="http://schemas.openxmlformats.org/presentationml/2006/ole">
            <mc:AlternateContent xmlns:mc="http://schemas.openxmlformats.org/markup-compatibility/2006">
              <mc:Choice xmlns:v="urn:schemas-microsoft-com:vml" Requires="v">
                <p:oleObj spid="_x0000_s12295" name="Equation" r:id="rId6" imgW="698400" imgH="330120" progId="Equation.DSMT4">
                  <p:embed/>
                </p:oleObj>
              </mc:Choice>
              <mc:Fallback>
                <p:oleObj name="Equation" r:id="rId6" imgW="698400" imgH="330120" progId="Equation.DSMT4">
                  <p:embed/>
                  <p:pic>
                    <p:nvPicPr>
                      <p:cNvPr id="7" name="Object 6" descr="C sub 4 H sub 10">
                        <a:extLst>
                          <a:ext uri="{FF2B5EF4-FFF2-40B4-BE49-F238E27FC236}">
                            <a16:creationId xmlns:a16="http://schemas.microsoft.com/office/drawing/2014/main" id="{782ADDE5-BCF9-44AF-B70A-8A3AEDDEC160}"/>
                          </a:ext>
                        </a:extLst>
                      </p:cNvPr>
                      <p:cNvPicPr/>
                      <p:nvPr/>
                    </p:nvPicPr>
                    <p:blipFill>
                      <a:blip r:embed="rId7"/>
                      <a:stretch>
                        <a:fillRect/>
                      </a:stretch>
                    </p:blipFill>
                    <p:spPr>
                      <a:xfrm>
                        <a:off x="6203400" y="1552790"/>
                        <a:ext cx="698500" cy="330200"/>
                      </a:xfrm>
                      <a:prstGeom prst="rect">
                        <a:avLst/>
                      </a:prstGeom>
                      <a:solidFill>
                        <a:schemeClr val="bg1"/>
                      </a:solidFill>
                    </p:spPr>
                  </p:pic>
                </p:oleObj>
              </mc:Fallback>
            </mc:AlternateContent>
          </a:graphicData>
        </a:graphic>
      </p:graphicFrame>
      <p:pic>
        <p:nvPicPr>
          <p:cNvPr id="8" name="Content Placeholder 7" descr="A table shows structural formulas for C sub 4 H sub 10. For long description in Notes pane, press F6.">
            <a:extLst>
              <a:ext uri="{FF2B5EF4-FFF2-40B4-BE49-F238E27FC236}">
                <a16:creationId xmlns:a16="http://schemas.microsoft.com/office/drawing/2014/main" id="{54C04D59-5BBC-489E-968B-0179ABF76DB2}"/>
              </a:ext>
            </a:extLst>
          </p:cNvPr>
          <p:cNvPicPr>
            <a:picLocks noGrp="1" noChangeAspect="1"/>
          </p:cNvPicPr>
          <p:nvPr>
            <p:ph sz="quarter" idx="14"/>
          </p:nvPr>
        </p:nvPicPr>
        <p:blipFill>
          <a:blip r:embed="rId8"/>
          <a:stretch>
            <a:fillRect/>
          </a:stretch>
        </p:blipFill>
        <p:spPr>
          <a:xfrm>
            <a:off x="1179282" y="2083128"/>
            <a:ext cx="6785436" cy="4139543"/>
          </a:xfrm>
          <a:prstGeom prst="rect">
            <a:avLst/>
          </a:prstGeom>
        </p:spPr>
      </p:pic>
    </p:spTree>
    <p:extLst>
      <p:ext uri="{BB962C8B-B14F-4D97-AF65-F5344CB8AC3E}">
        <p14:creationId xmlns:p14="http://schemas.microsoft.com/office/powerpoint/2010/main" val="823320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5112-B3A3-46F5-B86A-155761C9E751}"/>
              </a:ext>
            </a:extLst>
          </p:cNvPr>
          <p:cNvSpPr>
            <a:spLocks noGrp="1"/>
          </p:cNvSpPr>
          <p:nvPr>
            <p:ph type="title"/>
          </p:nvPr>
        </p:nvSpPr>
        <p:spPr/>
        <p:txBody>
          <a:bodyPr/>
          <a:lstStyle/>
          <a:p>
            <a:r>
              <a:rPr lang="en-IN" dirty="0"/>
              <a:t>Learning Check 1</a:t>
            </a:r>
          </a:p>
        </p:txBody>
      </p:sp>
      <p:sp>
        <p:nvSpPr>
          <p:cNvPr id="9" name="Content Placeholder 8">
            <a:extLst>
              <a:ext uri="{FF2B5EF4-FFF2-40B4-BE49-F238E27FC236}">
                <a16:creationId xmlns:a16="http://schemas.microsoft.com/office/drawing/2014/main" id="{58DC426E-696D-4744-AE1B-E9B7AB2AC9E1}"/>
              </a:ext>
            </a:extLst>
          </p:cNvPr>
          <p:cNvSpPr>
            <a:spLocks noGrp="1"/>
          </p:cNvSpPr>
          <p:nvPr>
            <p:ph sz="quarter" idx="14"/>
          </p:nvPr>
        </p:nvSpPr>
        <p:spPr>
          <a:xfrm>
            <a:off x="457200" y="1555200"/>
            <a:ext cx="8229600" cy="414000"/>
          </a:xfrm>
        </p:spPr>
        <p:txBody>
          <a:bodyPr/>
          <a:lstStyle/>
          <a:p>
            <a:pPr marL="432" lvl="0" indent="0">
              <a:buNone/>
            </a:pPr>
            <a:r>
              <a:rPr lang="en-IN" sz="2400" dirty="0">
                <a:solidFill>
                  <a:srgbClr val="000000"/>
                </a:solidFill>
              </a:rPr>
              <a:t>Given the following expanded structural formula, provide the</a:t>
            </a:r>
          </a:p>
        </p:txBody>
      </p:sp>
      <p:pic>
        <p:nvPicPr>
          <p:cNvPr id="11" name="Content Placeholder 10" descr="A chain of 5 C atoms connect with single bonds. 12 H atoms attach to the C atoms with single bonds. 2 H atoms are bonded to each middle C atom and 3 H atoms are bonded to each end C atom.">
            <a:extLst>
              <a:ext uri="{FF2B5EF4-FFF2-40B4-BE49-F238E27FC236}">
                <a16:creationId xmlns:a16="http://schemas.microsoft.com/office/drawing/2014/main" id="{34A53F2E-F7AE-4332-B944-C79DF45A1D20}"/>
              </a:ext>
            </a:extLst>
          </p:cNvPr>
          <p:cNvPicPr>
            <a:picLocks noGrp="1" noChangeAspect="1"/>
          </p:cNvPicPr>
          <p:nvPr>
            <p:ph sz="quarter" idx="18"/>
          </p:nvPr>
        </p:nvPicPr>
        <p:blipFill>
          <a:blip r:embed="rId2"/>
          <a:stretch>
            <a:fillRect/>
          </a:stretch>
        </p:blipFill>
        <p:spPr>
          <a:xfrm>
            <a:off x="2514421" y="2392363"/>
            <a:ext cx="4121253" cy="1499746"/>
          </a:xfrm>
          <a:prstGeom prst="rect">
            <a:avLst/>
          </a:prstGeom>
        </p:spPr>
      </p:pic>
      <p:sp>
        <p:nvSpPr>
          <p:cNvPr id="12" name="Content Placeholder 11">
            <a:extLst>
              <a:ext uri="{FF2B5EF4-FFF2-40B4-BE49-F238E27FC236}">
                <a16:creationId xmlns:a16="http://schemas.microsoft.com/office/drawing/2014/main" id="{801A32D8-8BBF-49F6-BDC4-8FB1331E96AB}"/>
              </a:ext>
            </a:extLst>
          </p:cNvPr>
          <p:cNvSpPr>
            <a:spLocks noGrp="1"/>
          </p:cNvSpPr>
          <p:nvPr>
            <p:ph sz="quarter" idx="15"/>
          </p:nvPr>
        </p:nvSpPr>
        <p:spPr>
          <a:xfrm>
            <a:off x="457200" y="4276800"/>
            <a:ext cx="2952000" cy="396000"/>
          </a:xfrm>
        </p:spPr>
        <p:txBody>
          <a:bodyPr/>
          <a:lstStyle/>
          <a:p>
            <a:pPr marL="432" lvl="0" indent="0">
              <a:buNone/>
            </a:pPr>
            <a:r>
              <a:rPr lang="en-IN" sz="2400" dirty="0">
                <a:solidFill>
                  <a:srgbClr val="007FA3"/>
                </a:solidFill>
              </a:rPr>
              <a:t>A.</a:t>
            </a:r>
            <a:r>
              <a:rPr lang="en-IN" sz="2400" dirty="0">
                <a:solidFill>
                  <a:srgbClr val="000000"/>
                </a:solidFill>
              </a:rPr>
              <a:t> molecular formula</a:t>
            </a:r>
          </a:p>
        </p:txBody>
      </p:sp>
      <p:sp>
        <p:nvSpPr>
          <p:cNvPr id="13" name="Content Placeholder 12">
            <a:extLst>
              <a:ext uri="{FF2B5EF4-FFF2-40B4-BE49-F238E27FC236}">
                <a16:creationId xmlns:a16="http://schemas.microsoft.com/office/drawing/2014/main" id="{88CADD76-E140-4ABF-A203-F50570F27193}"/>
              </a:ext>
            </a:extLst>
          </p:cNvPr>
          <p:cNvSpPr>
            <a:spLocks noGrp="1"/>
          </p:cNvSpPr>
          <p:nvPr>
            <p:ph sz="quarter" idx="16"/>
          </p:nvPr>
        </p:nvSpPr>
        <p:spPr>
          <a:xfrm>
            <a:off x="457200" y="4802400"/>
            <a:ext cx="4499361" cy="396000"/>
          </a:xfrm>
        </p:spPr>
        <p:txBody>
          <a:bodyPr/>
          <a:lstStyle/>
          <a:p>
            <a:pPr marL="432" indent="0">
              <a:buNone/>
            </a:pPr>
            <a:r>
              <a:rPr lang="en-IN" sz="2400" dirty="0">
                <a:solidFill>
                  <a:schemeClr val="tx2"/>
                </a:solidFill>
              </a:rPr>
              <a:t>B. </a:t>
            </a:r>
            <a:r>
              <a:rPr lang="en-IN" sz="2400" dirty="0"/>
              <a:t>condensed structural formula</a:t>
            </a:r>
          </a:p>
        </p:txBody>
      </p:sp>
      <p:sp>
        <p:nvSpPr>
          <p:cNvPr id="14" name="Content Placeholder 13">
            <a:extLst>
              <a:ext uri="{FF2B5EF4-FFF2-40B4-BE49-F238E27FC236}">
                <a16:creationId xmlns:a16="http://schemas.microsoft.com/office/drawing/2014/main" id="{A140610B-145A-4A27-A22A-192C86CF88C2}"/>
              </a:ext>
            </a:extLst>
          </p:cNvPr>
          <p:cNvSpPr>
            <a:spLocks noGrp="1"/>
          </p:cNvSpPr>
          <p:nvPr>
            <p:ph sz="quarter" idx="17"/>
          </p:nvPr>
        </p:nvSpPr>
        <p:spPr>
          <a:xfrm>
            <a:off x="457200" y="5331600"/>
            <a:ext cx="3732767" cy="396000"/>
          </a:xfrm>
        </p:spPr>
        <p:txBody>
          <a:bodyPr/>
          <a:lstStyle/>
          <a:p>
            <a:pPr marL="432" indent="0">
              <a:buNone/>
            </a:pPr>
            <a:r>
              <a:rPr lang="en-IN" sz="2400" dirty="0">
                <a:solidFill>
                  <a:schemeClr val="tx2"/>
                </a:solidFill>
              </a:rPr>
              <a:t>C. </a:t>
            </a:r>
            <a:r>
              <a:rPr lang="en-IN" sz="2400" dirty="0"/>
              <a:t>compound name</a:t>
            </a:r>
          </a:p>
        </p:txBody>
      </p:sp>
    </p:spTree>
    <p:extLst>
      <p:ext uri="{BB962C8B-B14F-4D97-AF65-F5344CB8AC3E}">
        <p14:creationId xmlns:p14="http://schemas.microsoft.com/office/powerpoint/2010/main" val="2639499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5112-B3A3-46F5-B86A-155761C9E751}"/>
              </a:ext>
            </a:extLst>
          </p:cNvPr>
          <p:cNvSpPr>
            <a:spLocks noGrp="1"/>
          </p:cNvSpPr>
          <p:nvPr>
            <p:ph type="title"/>
          </p:nvPr>
        </p:nvSpPr>
        <p:spPr/>
        <p:txBody>
          <a:bodyPr/>
          <a:lstStyle/>
          <a:p>
            <a:r>
              <a:rPr lang="en-IN" dirty="0"/>
              <a:t>Solution 1</a:t>
            </a:r>
          </a:p>
        </p:txBody>
      </p:sp>
      <p:sp>
        <p:nvSpPr>
          <p:cNvPr id="9" name="Content Placeholder 8">
            <a:extLst>
              <a:ext uri="{FF2B5EF4-FFF2-40B4-BE49-F238E27FC236}">
                <a16:creationId xmlns:a16="http://schemas.microsoft.com/office/drawing/2014/main" id="{58DC426E-696D-4744-AE1B-E9B7AB2AC9E1}"/>
              </a:ext>
            </a:extLst>
          </p:cNvPr>
          <p:cNvSpPr>
            <a:spLocks noGrp="1"/>
          </p:cNvSpPr>
          <p:nvPr>
            <p:ph sz="quarter" idx="14"/>
          </p:nvPr>
        </p:nvSpPr>
        <p:spPr>
          <a:xfrm>
            <a:off x="457200" y="1555200"/>
            <a:ext cx="8232776" cy="396000"/>
          </a:xfrm>
        </p:spPr>
        <p:txBody>
          <a:bodyPr/>
          <a:lstStyle/>
          <a:p>
            <a:pPr marL="432" lvl="0" indent="0">
              <a:buNone/>
            </a:pPr>
            <a:r>
              <a:rPr lang="en-IN" sz="2400" dirty="0">
                <a:solidFill>
                  <a:schemeClr val="tx1"/>
                </a:solidFill>
              </a:rPr>
              <a:t>Given the following expanded structural formula, provide the</a:t>
            </a:r>
          </a:p>
        </p:txBody>
      </p:sp>
      <p:pic>
        <p:nvPicPr>
          <p:cNvPr id="10" name="Content Placeholder 9" descr="A chain of 5 C atoms connect with single bonds. 12 H atoms attach to the C atoms with single bonds. 2 H atoms are bonded to each middle C atom and 3 H atoms are bonded to each end C atom.">
            <a:extLst>
              <a:ext uri="{FF2B5EF4-FFF2-40B4-BE49-F238E27FC236}">
                <a16:creationId xmlns:a16="http://schemas.microsoft.com/office/drawing/2014/main" id="{EA7ECB9D-1D16-485A-B960-79A8D4D36318}"/>
              </a:ext>
            </a:extLst>
          </p:cNvPr>
          <p:cNvPicPr>
            <a:picLocks noGrp="1" noChangeAspect="1"/>
          </p:cNvPicPr>
          <p:nvPr>
            <p:ph sz="quarter" idx="19"/>
          </p:nvPr>
        </p:nvPicPr>
        <p:blipFill>
          <a:blip r:embed="rId3"/>
          <a:stretch>
            <a:fillRect/>
          </a:stretch>
        </p:blipFill>
        <p:spPr>
          <a:xfrm>
            <a:off x="2511373" y="2390677"/>
            <a:ext cx="4121253" cy="1499746"/>
          </a:xfrm>
          <a:prstGeom prst="rect">
            <a:avLst/>
          </a:prstGeom>
        </p:spPr>
      </p:pic>
      <p:sp>
        <p:nvSpPr>
          <p:cNvPr id="11" name="Content Placeholder 10">
            <a:extLst>
              <a:ext uri="{FF2B5EF4-FFF2-40B4-BE49-F238E27FC236}">
                <a16:creationId xmlns:a16="http://schemas.microsoft.com/office/drawing/2014/main" id="{D04EA57C-8C41-4959-9C3B-EEA291755F85}"/>
              </a:ext>
            </a:extLst>
          </p:cNvPr>
          <p:cNvSpPr>
            <a:spLocks noGrp="1"/>
          </p:cNvSpPr>
          <p:nvPr>
            <p:ph sz="quarter" idx="15"/>
          </p:nvPr>
        </p:nvSpPr>
        <p:spPr>
          <a:xfrm>
            <a:off x="457200" y="4276800"/>
            <a:ext cx="2916000" cy="396000"/>
          </a:xfrm>
        </p:spPr>
        <p:txBody>
          <a:bodyPr/>
          <a:lstStyle/>
          <a:p>
            <a:pPr marL="432" indent="0">
              <a:buNone/>
            </a:pPr>
            <a:r>
              <a:rPr lang="en-IN" sz="2400" dirty="0">
                <a:solidFill>
                  <a:srgbClr val="007FA3"/>
                </a:solidFill>
              </a:rPr>
              <a:t>A.</a:t>
            </a:r>
            <a:r>
              <a:rPr lang="en-IN" sz="2400" dirty="0"/>
              <a:t> molecular formula</a:t>
            </a:r>
          </a:p>
        </p:txBody>
      </p:sp>
      <p:graphicFrame>
        <p:nvGraphicFramePr>
          <p:cNvPr id="17" name="Object 16" descr="C H 3, single bond, C H 2, single bond, C H 2, single bond, C H 2, single bond, C H 3.">
            <a:extLst>
              <a:ext uri="{FF2B5EF4-FFF2-40B4-BE49-F238E27FC236}">
                <a16:creationId xmlns:a16="http://schemas.microsoft.com/office/drawing/2014/main" id="{19FF9035-C813-465B-87D5-0B476F116364}"/>
              </a:ext>
            </a:extLst>
          </p:cNvPr>
          <p:cNvGraphicFramePr>
            <a:graphicFrameLocks noChangeAspect="1"/>
          </p:cNvGraphicFramePr>
          <p:nvPr>
            <p:extLst/>
          </p:nvPr>
        </p:nvGraphicFramePr>
        <p:xfrm>
          <a:off x="3489139" y="4329900"/>
          <a:ext cx="749300" cy="381000"/>
        </p:xfrm>
        <a:graphic>
          <a:graphicData uri="http://schemas.openxmlformats.org/presentationml/2006/ole">
            <mc:AlternateContent xmlns:mc="http://schemas.openxmlformats.org/markup-compatibility/2006">
              <mc:Choice xmlns:v="urn:schemas-microsoft-com:vml" Requires="v">
                <p:oleObj spid="_x0000_s13318" name="Equation" r:id="rId4" imgW="749160" imgH="380880" progId="Equation.DSMT4">
                  <p:embed/>
                </p:oleObj>
              </mc:Choice>
              <mc:Fallback>
                <p:oleObj name="Equation" r:id="rId4" imgW="749160" imgH="380880" progId="Equation.DSMT4">
                  <p:embed/>
                  <p:pic>
                    <p:nvPicPr>
                      <p:cNvPr id="17" name="Object 16" descr="C H 3, single bond, C H 2, single bond, C H 2, single bond, C H 2, single bond, C H 3.">
                        <a:extLst>
                          <a:ext uri="{FF2B5EF4-FFF2-40B4-BE49-F238E27FC236}">
                            <a16:creationId xmlns:a16="http://schemas.microsoft.com/office/drawing/2014/main" id="{19FF9035-C813-465B-87D5-0B476F116364}"/>
                          </a:ext>
                        </a:extLst>
                      </p:cNvPr>
                      <p:cNvPicPr/>
                      <p:nvPr/>
                    </p:nvPicPr>
                    <p:blipFill>
                      <a:blip r:embed="rId5"/>
                      <a:stretch>
                        <a:fillRect/>
                      </a:stretch>
                    </p:blipFill>
                    <p:spPr>
                      <a:xfrm>
                        <a:off x="3489139" y="4329900"/>
                        <a:ext cx="749300" cy="3810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801A32D8-8BBF-49F6-BDC4-8FB1331E96AB}"/>
              </a:ext>
            </a:extLst>
          </p:cNvPr>
          <p:cNvSpPr>
            <a:spLocks noGrp="1"/>
          </p:cNvSpPr>
          <p:nvPr>
            <p:ph sz="quarter" idx="16"/>
          </p:nvPr>
        </p:nvSpPr>
        <p:spPr>
          <a:xfrm>
            <a:off x="457200" y="4802400"/>
            <a:ext cx="4428000" cy="396000"/>
          </a:xfrm>
        </p:spPr>
        <p:txBody>
          <a:bodyPr/>
          <a:lstStyle/>
          <a:p>
            <a:pPr marL="432" lvl="0" indent="0">
              <a:buNone/>
            </a:pPr>
            <a:r>
              <a:rPr lang="en-IN" sz="2400" dirty="0">
                <a:solidFill>
                  <a:srgbClr val="007FA3"/>
                </a:solidFill>
              </a:rPr>
              <a:t>B.</a:t>
            </a:r>
            <a:r>
              <a:rPr lang="en-IN" sz="2400" dirty="0">
                <a:solidFill>
                  <a:srgbClr val="000000"/>
                </a:solidFill>
              </a:rPr>
              <a:t> condensed structural formula</a:t>
            </a:r>
          </a:p>
        </p:txBody>
      </p:sp>
      <p:graphicFrame>
        <p:nvGraphicFramePr>
          <p:cNvPr id="16" name="Object 15" descr="C H 3, single bond, C H 2, single bond, C H 2, single bond, C H 2, single bond, C H 3.">
            <a:extLst>
              <a:ext uri="{FF2B5EF4-FFF2-40B4-BE49-F238E27FC236}">
                <a16:creationId xmlns:a16="http://schemas.microsoft.com/office/drawing/2014/main" id="{8CA19413-AD04-4368-A7D3-9C7C90419860}"/>
              </a:ext>
            </a:extLst>
          </p:cNvPr>
          <p:cNvGraphicFramePr>
            <a:graphicFrameLocks noChangeAspect="1"/>
          </p:cNvGraphicFramePr>
          <p:nvPr>
            <p:extLst/>
          </p:nvPr>
        </p:nvGraphicFramePr>
        <p:xfrm>
          <a:off x="4016189" y="5264151"/>
          <a:ext cx="4635500" cy="381000"/>
        </p:xfrm>
        <a:graphic>
          <a:graphicData uri="http://schemas.openxmlformats.org/presentationml/2006/ole">
            <mc:AlternateContent xmlns:mc="http://schemas.openxmlformats.org/markup-compatibility/2006">
              <mc:Choice xmlns:v="urn:schemas-microsoft-com:vml" Requires="v">
                <p:oleObj spid="_x0000_s13319" name="Equation" r:id="rId6" imgW="4635360" imgH="380880" progId="Equation.DSMT4">
                  <p:embed/>
                </p:oleObj>
              </mc:Choice>
              <mc:Fallback>
                <p:oleObj name="Equation" r:id="rId6" imgW="4635360" imgH="380880" progId="Equation.DSMT4">
                  <p:embed/>
                  <p:pic>
                    <p:nvPicPr>
                      <p:cNvPr id="16" name="Object 15" descr="C H 3, single bond, C H 2, single bond, C H 2, single bond, C H 2, single bond, C H 3.">
                        <a:extLst>
                          <a:ext uri="{FF2B5EF4-FFF2-40B4-BE49-F238E27FC236}">
                            <a16:creationId xmlns:a16="http://schemas.microsoft.com/office/drawing/2014/main" id="{8CA19413-AD04-4368-A7D3-9C7C90419860}"/>
                          </a:ext>
                        </a:extLst>
                      </p:cNvPr>
                      <p:cNvPicPr/>
                      <p:nvPr/>
                    </p:nvPicPr>
                    <p:blipFill>
                      <a:blip r:embed="rId7"/>
                      <a:stretch>
                        <a:fillRect/>
                      </a:stretch>
                    </p:blipFill>
                    <p:spPr>
                      <a:xfrm>
                        <a:off x="4016189" y="5264151"/>
                        <a:ext cx="4635500" cy="38100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88CADD76-E140-4ABF-A203-F50570F27193}"/>
              </a:ext>
            </a:extLst>
          </p:cNvPr>
          <p:cNvSpPr>
            <a:spLocks noGrp="1"/>
          </p:cNvSpPr>
          <p:nvPr>
            <p:ph sz="quarter" idx="17"/>
          </p:nvPr>
        </p:nvSpPr>
        <p:spPr>
          <a:xfrm>
            <a:off x="457200" y="5753278"/>
            <a:ext cx="2880000" cy="396000"/>
          </a:xfrm>
        </p:spPr>
        <p:txBody>
          <a:bodyPr/>
          <a:lstStyle/>
          <a:p>
            <a:pPr marL="432" indent="0">
              <a:buNone/>
            </a:pPr>
            <a:r>
              <a:rPr lang="en-IN" sz="2400" dirty="0">
                <a:solidFill>
                  <a:srgbClr val="007FA3"/>
                </a:solidFill>
              </a:rPr>
              <a:t>C.</a:t>
            </a:r>
            <a:r>
              <a:rPr lang="en-IN" sz="2400" dirty="0"/>
              <a:t> compound name</a:t>
            </a:r>
          </a:p>
        </p:txBody>
      </p:sp>
      <p:sp>
        <p:nvSpPr>
          <p:cNvPr id="14" name="Content Placeholder 13">
            <a:extLst>
              <a:ext uri="{FF2B5EF4-FFF2-40B4-BE49-F238E27FC236}">
                <a16:creationId xmlns:a16="http://schemas.microsoft.com/office/drawing/2014/main" id="{A140610B-145A-4A27-A22A-192C86CF88C2}"/>
              </a:ext>
            </a:extLst>
          </p:cNvPr>
          <p:cNvSpPr>
            <a:spLocks noGrp="1"/>
          </p:cNvSpPr>
          <p:nvPr>
            <p:ph sz="quarter" idx="18"/>
          </p:nvPr>
        </p:nvSpPr>
        <p:spPr>
          <a:xfrm>
            <a:off x="4017600" y="5752800"/>
            <a:ext cx="1800000" cy="396000"/>
          </a:xfrm>
        </p:spPr>
        <p:txBody>
          <a:bodyPr/>
          <a:lstStyle/>
          <a:p>
            <a:pPr marL="432" indent="0">
              <a:buNone/>
            </a:pPr>
            <a:r>
              <a:rPr lang="en-IN" sz="2400" dirty="0"/>
              <a:t>pentane</a:t>
            </a:r>
          </a:p>
        </p:txBody>
      </p:sp>
    </p:spTree>
    <p:extLst>
      <p:ext uri="{BB962C8B-B14F-4D97-AF65-F5344CB8AC3E}">
        <p14:creationId xmlns:p14="http://schemas.microsoft.com/office/powerpoint/2010/main" val="328434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5112-B3A3-46F5-B86A-155761C9E751}"/>
              </a:ext>
            </a:extLst>
          </p:cNvPr>
          <p:cNvSpPr>
            <a:spLocks noGrp="1"/>
          </p:cNvSpPr>
          <p:nvPr>
            <p:ph type="title"/>
          </p:nvPr>
        </p:nvSpPr>
        <p:spPr/>
        <p:txBody>
          <a:bodyPr/>
          <a:lstStyle/>
          <a:p>
            <a:r>
              <a:rPr lang="en-IN" dirty="0"/>
              <a:t>Learning Check 2</a:t>
            </a:r>
          </a:p>
        </p:txBody>
      </p:sp>
      <p:sp>
        <p:nvSpPr>
          <p:cNvPr id="9" name="Content Placeholder 8">
            <a:extLst>
              <a:ext uri="{FF2B5EF4-FFF2-40B4-BE49-F238E27FC236}">
                <a16:creationId xmlns:a16="http://schemas.microsoft.com/office/drawing/2014/main" id="{58DC426E-696D-4744-AE1B-E9B7AB2AC9E1}"/>
              </a:ext>
            </a:extLst>
          </p:cNvPr>
          <p:cNvSpPr>
            <a:spLocks noGrp="1"/>
          </p:cNvSpPr>
          <p:nvPr>
            <p:ph sz="quarter" idx="14"/>
          </p:nvPr>
        </p:nvSpPr>
        <p:spPr>
          <a:xfrm>
            <a:off x="457201" y="1681722"/>
            <a:ext cx="8229599" cy="415082"/>
          </a:xfrm>
        </p:spPr>
        <p:txBody>
          <a:bodyPr/>
          <a:lstStyle/>
          <a:p>
            <a:pPr marL="432" indent="0">
              <a:buNone/>
            </a:pPr>
            <a:r>
              <a:rPr lang="en-IN" sz="2400" dirty="0">
                <a:solidFill>
                  <a:srgbClr val="000000"/>
                </a:solidFill>
              </a:rPr>
              <a:t>Write the condensed structural formula for</a:t>
            </a:r>
          </a:p>
        </p:txBody>
      </p:sp>
      <p:sp>
        <p:nvSpPr>
          <p:cNvPr id="12" name="Content Placeholder 11">
            <a:extLst>
              <a:ext uri="{FF2B5EF4-FFF2-40B4-BE49-F238E27FC236}">
                <a16:creationId xmlns:a16="http://schemas.microsoft.com/office/drawing/2014/main" id="{801A32D8-8BBF-49F6-BDC4-8FB1331E96AB}"/>
              </a:ext>
            </a:extLst>
          </p:cNvPr>
          <p:cNvSpPr>
            <a:spLocks noGrp="1"/>
          </p:cNvSpPr>
          <p:nvPr>
            <p:ph sz="quarter" idx="16"/>
          </p:nvPr>
        </p:nvSpPr>
        <p:spPr>
          <a:xfrm>
            <a:off x="457200" y="2607309"/>
            <a:ext cx="1310640" cy="356440"/>
          </a:xfrm>
        </p:spPr>
        <p:txBody>
          <a:bodyPr/>
          <a:lstStyle/>
          <a:p>
            <a:pPr marL="432" indent="0">
              <a:buNone/>
            </a:pPr>
            <a:r>
              <a:rPr lang="en-US" sz="2400" dirty="0">
                <a:solidFill>
                  <a:schemeClr val="tx2"/>
                </a:solidFill>
              </a:rPr>
              <a:t>A. </a:t>
            </a:r>
            <a:r>
              <a:rPr lang="en-US" sz="2400" dirty="0"/>
              <a:t>ethane</a:t>
            </a:r>
            <a:endParaRPr lang="en-IN" sz="2400" dirty="0">
              <a:solidFill>
                <a:srgbClr val="000000"/>
              </a:solidFill>
            </a:endParaRPr>
          </a:p>
        </p:txBody>
      </p:sp>
      <p:sp>
        <p:nvSpPr>
          <p:cNvPr id="13" name="Content Placeholder 12">
            <a:extLst>
              <a:ext uri="{FF2B5EF4-FFF2-40B4-BE49-F238E27FC236}">
                <a16:creationId xmlns:a16="http://schemas.microsoft.com/office/drawing/2014/main" id="{88CADD76-E140-4ABF-A203-F50570F27193}"/>
              </a:ext>
            </a:extLst>
          </p:cNvPr>
          <p:cNvSpPr>
            <a:spLocks noGrp="1"/>
          </p:cNvSpPr>
          <p:nvPr>
            <p:ph sz="quarter" idx="17"/>
          </p:nvPr>
        </p:nvSpPr>
        <p:spPr>
          <a:xfrm>
            <a:off x="457200" y="3236259"/>
            <a:ext cx="1640541" cy="415083"/>
          </a:xfrm>
        </p:spPr>
        <p:txBody>
          <a:bodyPr/>
          <a:lstStyle/>
          <a:p>
            <a:pPr marL="432" indent="0">
              <a:buNone/>
            </a:pPr>
            <a:r>
              <a:rPr lang="en-IN" sz="2400" dirty="0">
                <a:solidFill>
                  <a:schemeClr val="tx2"/>
                </a:solidFill>
              </a:rPr>
              <a:t>B. </a:t>
            </a:r>
            <a:r>
              <a:rPr lang="en-IN" sz="2400" dirty="0"/>
              <a:t>heptane</a:t>
            </a:r>
          </a:p>
        </p:txBody>
      </p:sp>
    </p:spTree>
    <p:extLst>
      <p:ext uri="{BB962C8B-B14F-4D97-AF65-F5344CB8AC3E}">
        <p14:creationId xmlns:p14="http://schemas.microsoft.com/office/powerpoint/2010/main" val="1237371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5112-B3A3-46F5-B86A-155761C9E751}"/>
              </a:ext>
            </a:extLst>
          </p:cNvPr>
          <p:cNvSpPr>
            <a:spLocks noGrp="1"/>
          </p:cNvSpPr>
          <p:nvPr>
            <p:ph type="title"/>
          </p:nvPr>
        </p:nvSpPr>
        <p:spPr/>
        <p:txBody>
          <a:bodyPr/>
          <a:lstStyle/>
          <a:p>
            <a:r>
              <a:rPr lang="en-IN" dirty="0"/>
              <a:t>Solution 2</a:t>
            </a:r>
          </a:p>
        </p:txBody>
      </p:sp>
      <p:sp>
        <p:nvSpPr>
          <p:cNvPr id="9" name="Content Placeholder 8">
            <a:extLst>
              <a:ext uri="{FF2B5EF4-FFF2-40B4-BE49-F238E27FC236}">
                <a16:creationId xmlns:a16="http://schemas.microsoft.com/office/drawing/2014/main" id="{58DC426E-696D-4744-AE1B-E9B7AB2AC9E1}"/>
              </a:ext>
            </a:extLst>
          </p:cNvPr>
          <p:cNvSpPr>
            <a:spLocks noGrp="1"/>
          </p:cNvSpPr>
          <p:nvPr>
            <p:ph sz="quarter" idx="14"/>
          </p:nvPr>
        </p:nvSpPr>
        <p:spPr>
          <a:xfrm>
            <a:off x="457201" y="1681200"/>
            <a:ext cx="8229599" cy="415082"/>
          </a:xfrm>
        </p:spPr>
        <p:txBody>
          <a:bodyPr/>
          <a:lstStyle/>
          <a:p>
            <a:pPr marL="432" indent="0">
              <a:buNone/>
            </a:pPr>
            <a:r>
              <a:rPr lang="en-IN" sz="2400" dirty="0">
                <a:solidFill>
                  <a:srgbClr val="000000"/>
                </a:solidFill>
              </a:rPr>
              <a:t>Write the condensed structural formula for</a:t>
            </a:r>
          </a:p>
        </p:txBody>
      </p:sp>
      <p:sp>
        <p:nvSpPr>
          <p:cNvPr id="12" name="Content Placeholder 11">
            <a:extLst>
              <a:ext uri="{FF2B5EF4-FFF2-40B4-BE49-F238E27FC236}">
                <a16:creationId xmlns:a16="http://schemas.microsoft.com/office/drawing/2014/main" id="{801A32D8-8BBF-49F6-BDC4-8FB1331E96AB}"/>
              </a:ext>
            </a:extLst>
          </p:cNvPr>
          <p:cNvSpPr>
            <a:spLocks noGrp="1"/>
          </p:cNvSpPr>
          <p:nvPr>
            <p:ph sz="quarter" idx="16"/>
          </p:nvPr>
        </p:nvSpPr>
        <p:spPr>
          <a:xfrm>
            <a:off x="457200" y="2606400"/>
            <a:ext cx="1523999" cy="415082"/>
          </a:xfrm>
        </p:spPr>
        <p:txBody>
          <a:bodyPr/>
          <a:lstStyle/>
          <a:p>
            <a:pPr marL="432" indent="0">
              <a:buNone/>
            </a:pPr>
            <a:r>
              <a:rPr lang="en-US" sz="2400" dirty="0">
                <a:solidFill>
                  <a:schemeClr val="tx2"/>
                </a:solidFill>
              </a:rPr>
              <a:t>A. </a:t>
            </a:r>
            <a:r>
              <a:rPr lang="en-US" sz="2400" dirty="0"/>
              <a:t>ethane</a:t>
            </a:r>
            <a:endParaRPr lang="en-IN" sz="2400" dirty="0">
              <a:solidFill>
                <a:srgbClr val="000000"/>
              </a:solidFill>
            </a:endParaRPr>
          </a:p>
        </p:txBody>
      </p:sp>
      <p:graphicFrame>
        <p:nvGraphicFramePr>
          <p:cNvPr id="17" name="Object 16" descr="C H 3, single bond, C H 3.">
            <a:extLst>
              <a:ext uri="{FF2B5EF4-FFF2-40B4-BE49-F238E27FC236}">
                <a16:creationId xmlns:a16="http://schemas.microsoft.com/office/drawing/2014/main" id="{36DC9B6C-F314-44D8-90A3-CFD25FC6EC15}"/>
              </a:ext>
            </a:extLst>
          </p:cNvPr>
          <p:cNvGraphicFramePr>
            <a:graphicFrameLocks noChangeAspect="1"/>
          </p:cNvGraphicFramePr>
          <p:nvPr>
            <p:extLst/>
          </p:nvPr>
        </p:nvGraphicFramePr>
        <p:xfrm>
          <a:off x="2322980" y="2640482"/>
          <a:ext cx="1587500" cy="381000"/>
        </p:xfrm>
        <a:graphic>
          <a:graphicData uri="http://schemas.openxmlformats.org/presentationml/2006/ole">
            <mc:AlternateContent xmlns:mc="http://schemas.openxmlformats.org/markup-compatibility/2006">
              <mc:Choice xmlns:v="urn:schemas-microsoft-com:vml" Requires="v">
                <p:oleObj spid="_x0000_s14342" name="Equation" r:id="rId3" imgW="1587240" imgH="380880" progId="Equation.DSMT4">
                  <p:embed/>
                </p:oleObj>
              </mc:Choice>
              <mc:Fallback>
                <p:oleObj name="Equation" r:id="rId3" imgW="1587240" imgH="380880" progId="Equation.DSMT4">
                  <p:embed/>
                  <p:pic>
                    <p:nvPicPr>
                      <p:cNvPr id="17" name="Object 16" descr="C H 3, single bond, C H 3.">
                        <a:extLst>
                          <a:ext uri="{FF2B5EF4-FFF2-40B4-BE49-F238E27FC236}">
                            <a16:creationId xmlns:a16="http://schemas.microsoft.com/office/drawing/2014/main" id="{36DC9B6C-F314-44D8-90A3-CFD25FC6EC15}"/>
                          </a:ext>
                        </a:extLst>
                      </p:cNvPr>
                      <p:cNvPicPr/>
                      <p:nvPr/>
                    </p:nvPicPr>
                    <p:blipFill>
                      <a:blip r:embed="rId4"/>
                      <a:stretch>
                        <a:fillRect/>
                      </a:stretch>
                    </p:blipFill>
                    <p:spPr>
                      <a:xfrm>
                        <a:off x="2322980" y="2640482"/>
                        <a:ext cx="1587500" cy="38100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88CADD76-E140-4ABF-A203-F50570F27193}"/>
              </a:ext>
            </a:extLst>
          </p:cNvPr>
          <p:cNvSpPr>
            <a:spLocks noGrp="1"/>
          </p:cNvSpPr>
          <p:nvPr>
            <p:ph sz="quarter" idx="17"/>
          </p:nvPr>
        </p:nvSpPr>
        <p:spPr>
          <a:xfrm>
            <a:off x="457200" y="3236259"/>
            <a:ext cx="1640541" cy="415083"/>
          </a:xfrm>
        </p:spPr>
        <p:txBody>
          <a:bodyPr/>
          <a:lstStyle/>
          <a:p>
            <a:pPr marL="432" indent="0">
              <a:buNone/>
            </a:pPr>
            <a:r>
              <a:rPr lang="en-IN" sz="2400" dirty="0">
                <a:solidFill>
                  <a:schemeClr val="tx2"/>
                </a:solidFill>
              </a:rPr>
              <a:t>B. </a:t>
            </a:r>
            <a:r>
              <a:rPr lang="en-IN" sz="2400" dirty="0"/>
              <a:t>heptane</a:t>
            </a:r>
          </a:p>
        </p:txBody>
      </p:sp>
      <p:graphicFrame>
        <p:nvGraphicFramePr>
          <p:cNvPr id="18" name="Object 17" descr="C H 3, single bond, C H 2, single bond, C H 2, single bond, C H 2, single bond, C H 2, single bond, C H 2, single bond, C H 3.">
            <a:extLst>
              <a:ext uri="{FF2B5EF4-FFF2-40B4-BE49-F238E27FC236}">
                <a16:creationId xmlns:a16="http://schemas.microsoft.com/office/drawing/2014/main" id="{E4E92CCF-5E10-410D-8026-9C1CA97D4F53}"/>
              </a:ext>
            </a:extLst>
          </p:cNvPr>
          <p:cNvGraphicFramePr>
            <a:graphicFrameLocks noChangeAspect="1"/>
          </p:cNvGraphicFramePr>
          <p:nvPr>
            <p:extLst/>
          </p:nvPr>
        </p:nvGraphicFramePr>
        <p:xfrm>
          <a:off x="2296085" y="3272119"/>
          <a:ext cx="6667500" cy="381000"/>
        </p:xfrm>
        <a:graphic>
          <a:graphicData uri="http://schemas.openxmlformats.org/presentationml/2006/ole">
            <mc:AlternateContent xmlns:mc="http://schemas.openxmlformats.org/markup-compatibility/2006">
              <mc:Choice xmlns:v="urn:schemas-microsoft-com:vml" Requires="v">
                <p:oleObj spid="_x0000_s14343" name="Equation" r:id="rId5" imgW="6667200" imgH="380880" progId="Equation.DSMT4">
                  <p:embed/>
                </p:oleObj>
              </mc:Choice>
              <mc:Fallback>
                <p:oleObj name="Equation" r:id="rId5" imgW="6667200" imgH="380880" progId="Equation.DSMT4">
                  <p:embed/>
                  <p:pic>
                    <p:nvPicPr>
                      <p:cNvPr id="18" name="Object 17" descr="C H 3, single bond, C H 2, single bond, C H 2, single bond, C H 2, single bond, C H 2, single bond, C H 2, single bond, C H 3.">
                        <a:extLst>
                          <a:ext uri="{FF2B5EF4-FFF2-40B4-BE49-F238E27FC236}">
                            <a16:creationId xmlns:a16="http://schemas.microsoft.com/office/drawing/2014/main" id="{E4E92CCF-5E10-410D-8026-9C1CA97D4F53}"/>
                          </a:ext>
                        </a:extLst>
                      </p:cNvPr>
                      <p:cNvPicPr/>
                      <p:nvPr/>
                    </p:nvPicPr>
                    <p:blipFill>
                      <a:blip r:embed="rId6"/>
                      <a:stretch>
                        <a:fillRect/>
                      </a:stretch>
                    </p:blipFill>
                    <p:spPr>
                      <a:xfrm>
                        <a:off x="2296085" y="3272119"/>
                        <a:ext cx="6667500" cy="381000"/>
                      </a:xfrm>
                      <a:prstGeom prst="rect">
                        <a:avLst/>
                      </a:prstGeom>
                    </p:spPr>
                  </p:pic>
                </p:oleObj>
              </mc:Fallback>
            </mc:AlternateContent>
          </a:graphicData>
        </a:graphic>
      </p:graphicFrame>
    </p:spTree>
    <p:extLst>
      <p:ext uri="{BB962C8B-B14F-4D97-AF65-F5344CB8AC3E}">
        <p14:creationId xmlns:p14="http://schemas.microsoft.com/office/powerpoint/2010/main" val="4226438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00B1-CD3B-4860-864E-DFB4BB1417A6}"/>
              </a:ext>
            </a:extLst>
          </p:cNvPr>
          <p:cNvSpPr>
            <a:spLocks noGrp="1"/>
          </p:cNvSpPr>
          <p:nvPr>
            <p:ph type="title"/>
          </p:nvPr>
        </p:nvSpPr>
        <p:spPr/>
        <p:txBody>
          <a:bodyPr/>
          <a:lstStyle/>
          <a:p>
            <a:r>
              <a:rPr lang="en-IN" dirty="0"/>
              <a:t>Cycloalkanes</a:t>
            </a:r>
          </a:p>
        </p:txBody>
      </p:sp>
      <p:sp>
        <p:nvSpPr>
          <p:cNvPr id="4" name="Content Placeholder 3">
            <a:extLst>
              <a:ext uri="{FF2B5EF4-FFF2-40B4-BE49-F238E27FC236}">
                <a16:creationId xmlns:a16="http://schemas.microsoft.com/office/drawing/2014/main" id="{CF60B9F7-A028-4B7E-9282-D4AA07F9EB73}"/>
              </a:ext>
            </a:extLst>
          </p:cNvPr>
          <p:cNvSpPr>
            <a:spLocks noGrp="1"/>
          </p:cNvSpPr>
          <p:nvPr>
            <p:ph sz="quarter" idx="14"/>
          </p:nvPr>
        </p:nvSpPr>
        <p:spPr>
          <a:xfrm>
            <a:off x="457200" y="1555200"/>
            <a:ext cx="8229600" cy="2464350"/>
          </a:xfrm>
        </p:spPr>
        <p:txBody>
          <a:bodyPr/>
          <a:lstStyle/>
          <a:p>
            <a:pPr marL="432" indent="0">
              <a:buNone/>
            </a:pPr>
            <a:r>
              <a:rPr lang="en-IN" sz="2400" b="1" dirty="0">
                <a:solidFill>
                  <a:schemeClr val="tx1"/>
                </a:solidFill>
              </a:rPr>
              <a:t>Cycloalkanes</a:t>
            </a:r>
          </a:p>
          <a:p>
            <a:r>
              <a:rPr lang="en-IN" sz="2400" dirty="0">
                <a:solidFill>
                  <a:schemeClr val="tx1"/>
                </a:solidFill>
              </a:rPr>
              <a:t>are cyclic alkanes</a:t>
            </a:r>
          </a:p>
          <a:p>
            <a:r>
              <a:rPr lang="en-IN" sz="2400" dirty="0">
                <a:solidFill>
                  <a:schemeClr val="tx1"/>
                </a:solidFill>
              </a:rPr>
              <a:t>have two fewer hydrogen atoms than the open chain form</a:t>
            </a:r>
          </a:p>
          <a:p>
            <a:r>
              <a:rPr lang="en-IN" sz="2400" dirty="0">
                <a:solidFill>
                  <a:schemeClr val="tx1"/>
                </a:solidFill>
              </a:rPr>
              <a:t>are named by using the prefix </a:t>
            </a:r>
            <a:r>
              <a:rPr lang="en-IN" sz="2400" b="1" dirty="0" err="1">
                <a:solidFill>
                  <a:schemeClr val="tx1"/>
                </a:solidFill>
              </a:rPr>
              <a:t>cyclo</a:t>
            </a:r>
            <a:r>
              <a:rPr lang="en-IN" sz="2400" dirty="0">
                <a:solidFill>
                  <a:schemeClr val="tx1"/>
                </a:solidFill>
              </a:rPr>
              <a:t> before the name of the alkane chain with the same number of carbon atoms</a:t>
            </a:r>
          </a:p>
        </p:txBody>
      </p:sp>
      <p:graphicFrame>
        <p:nvGraphicFramePr>
          <p:cNvPr id="10" name="Object 9" descr="propane, C sub 3 H sub 8">
            <a:extLst>
              <a:ext uri="{FF2B5EF4-FFF2-40B4-BE49-F238E27FC236}">
                <a16:creationId xmlns:a16="http://schemas.microsoft.com/office/drawing/2014/main" id="{3536EDA4-7E0D-49DC-80C4-B3ABBCD748AE}"/>
              </a:ext>
            </a:extLst>
          </p:cNvPr>
          <p:cNvGraphicFramePr>
            <a:graphicFrameLocks noChangeAspect="1"/>
          </p:cNvGraphicFramePr>
          <p:nvPr>
            <p:extLst/>
          </p:nvPr>
        </p:nvGraphicFramePr>
        <p:xfrm>
          <a:off x="1398587" y="4165448"/>
          <a:ext cx="2044700" cy="381000"/>
        </p:xfrm>
        <a:graphic>
          <a:graphicData uri="http://schemas.openxmlformats.org/presentationml/2006/ole">
            <mc:AlternateContent xmlns:mc="http://schemas.openxmlformats.org/markup-compatibility/2006">
              <mc:Choice xmlns:v="urn:schemas-microsoft-com:vml" Requires="v">
                <p:oleObj spid="_x0000_s15366" name="Equation" r:id="rId3" imgW="2044440" imgH="380880" progId="Equation.DSMT4">
                  <p:embed/>
                </p:oleObj>
              </mc:Choice>
              <mc:Fallback>
                <p:oleObj name="Equation" r:id="rId3" imgW="2044440" imgH="380880" progId="Equation.DSMT4">
                  <p:embed/>
                  <p:pic>
                    <p:nvPicPr>
                      <p:cNvPr id="10" name="Object 9" descr="propane, C sub 3 H sub 8">
                        <a:extLst>
                          <a:ext uri="{FF2B5EF4-FFF2-40B4-BE49-F238E27FC236}">
                            <a16:creationId xmlns:a16="http://schemas.microsoft.com/office/drawing/2014/main" id="{3536EDA4-7E0D-49DC-80C4-B3ABBCD748AE}"/>
                          </a:ext>
                        </a:extLst>
                      </p:cNvPr>
                      <p:cNvPicPr/>
                      <p:nvPr/>
                    </p:nvPicPr>
                    <p:blipFill>
                      <a:blip r:embed="rId4"/>
                      <a:stretch>
                        <a:fillRect/>
                      </a:stretch>
                    </p:blipFill>
                    <p:spPr>
                      <a:xfrm>
                        <a:off x="1398587" y="4165448"/>
                        <a:ext cx="2044700" cy="381000"/>
                      </a:xfrm>
                      <a:prstGeom prst="rect">
                        <a:avLst/>
                      </a:prstGeom>
                    </p:spPr>
                  </p:pic>
                </p:oleObj>
              </mc:Fallback>
            </mc:AlternateContent>
          </a:graphicData>
        </a:graphic>
      </p:graphicFrame>
      <p:pic>
        <p:nvPicPr>
          <p:cNvPr id="8" name="Content Placeholder 7" descr="A carbon chain for propane, C 3 H 8. The skeleton is C H 3, single bond, C H 2, single bond, C H 3.">
            <a:extLst>
              <a:ext uri="{FF2B5EF4-FFF2-40B4-BE49-F238E27FC236}">
                <a16:creationId xmlns:a16="http://schemas.microsoft.com/office/drawing/2014/main" id="{8461B216-66B5-40E2-85A2-BE29506C21EB}"/>
              </a:ext>
            </a:extLst>
          </p:cNvPr>
          <p:cNvPicPr>
            <a:picLocks noGrp="1" noChangeAspect="1"/>
          </p:cNvPicPr>
          <p:nvPr>
            <p:ph sz="quarter" idx="15"/>
          </p:nvPr>
        </p:nvPicPr>
        <p:blipFill>
          <a:blip r:embed="rId5"/>
          <a:stretch>
            <a:fillRect/>
          </a:stretch>
        </p:blipFill>
        <p:spPr>
          <a:xfrm>
            <a:off x="1277838" y="4692346"/>
            <a:ext cx="2286198" cy="1322947"/>
          </a:xfrm>
          <a:prstGeom prst="rect">
            <a:avLst/>
          </a:prstGeom>
        </p:spPr>
      </p:pic>
      <p:graphicFrame>
        <p:nvGraphicFramePr>
          <p:cNvPr id="11" name="Object 10" descr="cyclopropane, C sub 3 H sub 6">
            <a:extLst>
              <a:ext uri="{FF2B5EF4-FFF2-40B4-BE49-F238E27FC236}">
                <a16:creationId xmlns:a16="http://schemas.microsoft.com/office/drawing/2014/main" id="{5950B220-BD1B-4D37-820C-A4E74816BC99}"/>
              </a:ext>
            </a:extLst>
          </p:cNvPr>
          <p:cNvGraphicFramePr>
            <a:graphicFrameLocks noChangeAspect="1"/>
          </p:cNvGraphicFramePr>
          <p:nvPr>
            <p:extLst/>
          </p:nvPr>
        </p:nvGraphicFramePr>
        <p:xfrm>
          <a:off x="5686425" y="4164013"/>
          <a:ext cx="2832100" cy="381000"/>
        </p:xfrm>
        <a:graphic>
          <a:graphicData uri="http://schemas.openxmlformats.org/presentationml/2006/ole">
            <mc:AlternateContent xmlns:mc="http://schemas.openxmlformats.org/markup-compatibility/2006">
              <mc:Choice xmlns:v="urn:schemas-microsoft-com:vml" Requires="v">
                <p:oleObj spid="_x0000_s15367" name="Equation" r:id="rId6" imgW="2831760" imgH="380880" progId="Equation.DSMT4">
                  <p:embed/>
                </p:oleObj>
              </mc:Choice>
              <mc:Fallback>
                <p:oleObj name="Equation" r:id="rId6" imgW="2831760" imgH="380880" progId="Equation.DSMT4">
                  <p:embed/>
                  <p:pic>
                    <p:nvPicPr>
                      <p:cNvPr id="11" name="Object 10" descr="cyclopropane, C sub 3 H sub 6">
                        <a:extLst>
                          <a:ext uri="{FF2B5EF4-FFF2-40B4-BE49-F238E27FC236}">
                            <a16:creationId xmlns:a16="http://schemas.microsoft.com/office/drawing/2014/main" id="{5950B220-BD1B-4D37-820C-A4E74816BC99}"/>
                          </a:ext>
                        </a:extLst>
                      </p:cNvPr>
                      <p:cNvPicPr/>
                      <p:nvPr/>
                    </p:nvPicPr>
                    <p:blipFill>
                      <a:blip r:embed="rId7"/>
                      <a:stretch>
                        <a:fillRect/>
                      </a:stretch>
                    </p:blipFill>
                    <p:spPr>
                      <a:xfrm>
                        <a:off x="5686425" y="4164013"/>
                        <a:ext cx="2832100" cy="381000"/>
                      </a:xfrm>
                      <a:prstGeom prst="rect">
                        <a:avLst/>
                      </a:prstGeom>
                    </p:spPr>
                  </p:pic>
                </p:oleObj>
              </mc:Fallback>
            </mc:AlternateContent>
          </a:graphicData>
        </a:graphic>
      </p:graphicFrame>
      <p:pic>
        <p:nvPicPr>
          <p:cNvPr id="9" name="Content Placeholder 8" descr="A carbon chain for cyclopropane, C 3 H 6, forms a triangle with C H 2 at each corner.">
            <a:extLst>
              <a:ext uri="{FF2B5EF4-FFF2-40B4-BE49-F238E27FC236}">
                <a16:creationId xmlns:a16="http://schemas.microsoft.com/office/drawing/2014/main" id="{0F1E2424-BE76-4DA0-AA29-DE25E71CAC87}"/>
              </a:ext>
            </a:extLst>
          </p:cNvPr>
          <p:cNvPicPr>
            <a:picLocks noGrp="1" noChangeAspect="1"/>
          </p:cNvPicPr>
          <p:nvPr>
            <p:ph sz="quarter" idx="16"/>
          </p:nvPr>
        </p:nvPicPr>
        <p:blipFill>
          <a:blip r:embed="rId8"/>
          <a:stretch>
            <a:fillRect/>
          </a:stretch>
        </p:blipFill>
        <p:spPr>
          <a:xfrm>
            <a:off x="6188789" y="4692346"/>
            <a:ext cx="1828959" cy="1426588"/>
          </a:xfrm>
          <a:prstGeom prst="rect">
            <a:avLst/>
          </a:prstGeom>
        </p:spPr>
      </p:pic>
    </p:spTree>
    <p:extLst>
      <p:ext uri="{BB962C8B-B14F-4D97-AF65-F5344CB8AC3E}">
        <p14:creationId xmlns:p14="http://schemas.microsoft.com/office/powerpoint/2010/main" val="893913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260F-29EA-4E8A-ADDC-DEDCBEF8C68A}"/>
              </a:ext>
            </a:extLst>
          </p:cNvPr>
          <p:cNvSpPr>
            <a:spLocks noGrp="1"/>
          </p:cNvSpPr>
          <p:nvPr>
            <p:ph type="title"/>
          </p:nvPr>
        </p:nvSpPr>
        <p:spPr/>
        <p:txBody>
          <a:bodyPr/>
          <a:lstStyle/>
          <a:p>
            <a:r>
              <a:rPr lang="en-IN" dirty="0"/>
              <a:t>Formulas of Cycloalkanes</a:t>
            </a:r>
          </a:p>
        </p:txBody>
      </p:sp>
      <p:sp>
        <p:nvSpPr>
          <p:cNvPr id="3" name="Content Placeholder 2">
            <a:extLst>
              <a:ext uri="{FF2B5EF4-FFF2-40B4-BE49-F238E27FC236}">
                <a16:creationId xmlns:a16="http://schemas.microsoft.com/office/drawing/2014/main" id="{856414D5-FF9D-4A49-9FFE-6088F54C6E3D}"/>
              </a:ext>
            </a:extLst>
          </p:cNvPr>
          <p:cNvSpPr>
            <a:spLocks noGrp="1"/>
          </p:cNvSpPr>
          <p:nvPr>
            <p:ph sz="quarter" idx="13"/>
          </p:nvPr>
        </p:nvSpPr>
        <p:spPr>
          <a:xfrm>
            <a:off x="457200" y="1556327"/>
            <a:ext cx="8229600" cy="396000"/>
          </a:xfrm>
        </p:spPr>
        <p:txBody>
          <a:bodyPr/>
          <a:lstStyle/>
          <a:p>
            <a:pPr marL="432" indent="0">
              <a:buNone/>
            </a:pPr>
            <a:r>
              <a:rPr lang="en-IN" sz="2400" b="1" dirty="0"/>
              <a:t>Table 11.4</a:t>
            </a:r>
            <a:r>
              <a:rPr lang="en-IN" sz="2400" dirty="0"/>
              <a:t> Formulas of Some Common Cycloalkanes</a:t>
            </a:r>
          </a:p>
        </p:txBody>
      </p:sp>
      <p:pic>
        <p:nvPicPr>
          <p:cNvPr id="6" name="Content Placeholder 5" descr="Formulas for common cycloalkanes are as follows. For long description in Notes pane, press F6.">
            <a:extLst>
              <a:ext uri="{FF2B5EF4-FFF2-40B4-BE49-F238E27FC236}">
                <a16:creationId xmlns:a16="http://schemas.microsoft.com/office/drawing/2014/main" id="{B6178B31-8DB4-4568-8EA5-D372761AAFEB}"/>
              </a:ext>
            </a:extLst>
          </p:cNvPr>
          <p:cNvPicPr>
            <a:picLocks noGrp="1" noChangeAspect="1"/>
          </p:cNvPicPr>
          <p:nvPr>
            <p:ph sz="quarter" idx="14"/>
          </p:nvPr>
        </p:nvPicPr>
        <p:blipFill>
          <a:blip r:embed="rId3"/>
          <a:stretch>
            <a:fillRect/>
          </a:stretch>
        </p:blipFill>
        <p:spPr>
          <a:xfrm>
            <a:off x="645835" y="2095635"/>
            <a:ext cx="7852329" cy="4206605"/>
          </a:xfrm>
          <a:prstGeom prst="rect">
            <a:avLst/>
          </a:prstGeom>
        </p:spPr>
      </p:pic>
    </p:spTree>
    <p:extLst>
      <p:ext uri="{BB962C8B-B14F-4D97-AF65-F5344CB8AC3E}">
        <p14:creationId xmlns:p14="http://schemas.microsoft.com/office/powerpoint/2010/main" val="3235418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4240-0154-4F97-A014-C6119FE9AA9A}"/>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8938FFC9-8C10-43A0-9B0A-FF12C01F2964}"/>
              </a:ext>
            </a:extLst>
          </p:cNvPr>
          <p:cNvSpPr>
            <a:spLocks noGrp="1"/>
          </p:cNvSpPr>
          <p:nvPr>
            <p:ph sz="quarter" idx="14"/>
          </p:nvPr>
        </p:nvSpPr>
        <p:spPr>
          <a:xfrm>
            <a:off x="457200" y="1555200"/>
            <a:ext cx="8229600" cy="396000"/>
          </a:xfrm>
        </p:spPr>
        <p:txBody>
          <a:bodyPr/>
          <a:lstStyle/>
          <a:p>
            <a:pPr marL="432" indent="0">
              <a:buNone/>
            </a:pPr>
            <a:r>
              <a:rPr lang="en-IN" sz="2400" dirty="0">
                <a:solidFill>
                  <a:schemeClr val="tx1"/>
                </a:solidFill>
              </a:rPr>
              <a:t>Give the I</a:t>
            </a:r>
            <a:r>
              <a:rPr lang="en-IN" sz="100" dirty="0">
                <a:solidFill>
                  <a:schemeClr val="tx1"/>
                </a:solidFill>
              </a:rPr>
              <a:t> </a:t>
            </a:r>
            <a:r>
              <a:rPr lang="en-IN" sz="2400" dirty="0">
                <a:solidFill>
                  <a:schemeClr val="tx1"/>
                </a:solidFill>
              </a:rPr>
              <a:t>U</a:t>
            </a:r>
            <a:r>
              <a:rPr lang="en-IN" sz="100" dirty="0">
                <a:solidFill>
                  <a:schemeClr val="tx1"/>
                </a:solidFill>
              </a:rPr>
              <a:t> </a:t>
            </a:r>
            <a:r>
              <a:rPr lang="en-IN" sz="2400" dirty="0">
                <a:solidFill>
                  <a:schemeClr val="tx1"/>
                </a:solidFill>
              </a:rPr>
              <a:t>P</a:t>
            </a:r>
            <a:r>
              <a:rPr lang="en-IN" sz="100" dirty="0">
                <a:solidFill>
                  <a:schemeClr val="tx1"/>
                </a:solidFill>
              </a:rPr>
              <a:t> </a:t>
            </a:r>
            <a:r>
              <a:rPr lang="en-IN" sz="2400" dirty="0">
                <a:solidFill>
                  <a:schemeClr val="tx1"/>
                </a:solidFill>
              </a:rPr>
              <a:t>A</a:t>
            </a:r>
            <a:r>
              <a:rPr lang="en-IN" sz="100" dirty="0">
                <a:solidFill>
                  <a:schemeClr val="tx1"/>
                </a:solidFill>
              </a:rPr>
              <a:t> </a:t>
            </a:r>
            <a:r>
              <a:rPr lang="en-IN" sz="2400" dirty="0">
                <a:solidFill>
                  <a:schemeClr val="tx1"/>
                </a:solidFill>
              </a:rPr>
              <a:t>C name for each of the following compounds:</a:t>
            </a:r>
          </a:p>
        </p:txBody>
      </p:sp>
      <p:sp>
        <p:nvSpPr>
          <p:cNvPr id="3" name="Content Placeholder 2">
            <a:extLst>
              <a:ext uri="{FF2B5EF4-FFF2-40B4-BE49-F238E27FC236}">
                <a16:creationId xmlns:a16="http://schemas.microsoft.com/office/drawing/2014/main" id="{8C70099E-AC54-45F2-9CFD-FD97415B4A36}"/>
              </a:ext>
            </a:extLst>
          </p:cNvPr>
          <p:cNvSpPr>
            <a:spLocks noGrp="1"/>
          </p:cNvSpPr>
          <p:nvPr>
            <p:ph sz="quarter" idx="15"/>
          </p:nvPr>
        </p:nvSpPr>
        <p:spPr>
          <a:xfrm>
            <a:off x="457200" y="2479212"/>
            <a:ext cx="432000" cy="432000"/>
          </a:xfrm>
        </p:spPr>
        <p:txBody>
          <a:bodyPr/>
          <a:lstStyle/>
          <a:p>
            <a:pPr marL="432" indent="0">
              <a:buNone/>
            </a:pPr>
            <a:r>
              <a:rPr lang="en-IN" sz="2400" dirty="0">
                <a:solidFill>
                  <a:srgbClr val="007FA3"/>
                </a:solidFill>
              </a:rPr>
              <a:t>A.</a:t>
            </a:r>
          </a:p>
        </p:txBody>
      </p:sp>
      <p:pic>
        <p:nvPicPr>
          <p:cNvPr id="15" name="Content Placeholder 14" descr="A line angle structural formula, a repeating zig zag pattern of 7 rising and falling line segments that form 6 angles.">
            <a:extLst>
              <a:ext uri="{FF2B5EF4-FFF2-40B4-BE49-F238E27FC236}">
                <a16:creationId xmlns:a16="http://schemas.microsoft.com/office/drawing/2014/main" id="{78F4B2F7-08AD-4AC6-9D67-C07CCAF63CA4}"/>
              </a:ext>
            </a:extLst>
          </p:cNvPr>
          <p:cNvPicPr>
            <a:picLocks noGrp="1" noChangeAspect="1"/>
          </p:cNvPicPr>
          <p:nvPr>
            <p:ph sz="quarter" idx="17"/>
          </p:nvPr>
        </p:nvPicPr>
        <p:blipFill>
          <a:blip r:embed="rId2"/>
          <a:stretch>
            <a:fillRect/>
          </a:stretch>
        </p:blipFill>
        <p:spPr>
          <a:xfrm>
            <a:off x="1048098" y="2328677"/>
            <a:ext cx="4316342" cy="713294"/>
          </a:xfrm>
          <a:prstGeom prst="rect">
            <a:avLst/>
          </a:prstGeom>
        </p:spPr>
      </p:pic>
      <p:sp>
        <p:nvSpPr>
          <p:cNvPr id="6" name="Content Placeholder 5">
            <a:extLst>
              <a:ext uri="{FF2B5EF4-FFF2-40B4-BE49-F238E27FC236}">
                <a16:creationId xmlns:a16="http://schemas.microsoft.com/office/drawing/2014/main" id="{E139A869-CCF8-4E8B-85E7-ECE53192A5E3}"/>
              </a:ext>
            </a:extLst>
          </p:cNvPr>
          <p:cNvSpPr>
            <a:spLocks noGrp="1"/>
          </p:cNvSpPr>
          <p:nvPr>
            <p:ph sz="quarter" idx="16"/>
          </p:nvPr>
        </p:nvSpPr>
        <p:spPr>
          <a:xfrm>
            <a:off x="457200" y="4387346"/>
            <a:ext cx="432000" cy="4320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16" name="Content Placeholder 15" descr="A pentagon, with 5 lines that form 5 internal angles.">
            <a:extLst>
              <a:ext uri="{FF2B5EF4-FFF2-40B4-BE49-F238E27FC236}">
                <a16:creationId xmlns:a16="http://schemas.microsoft.com/office/drawing/2014/main" id="{C8763F25-9D03-4745-8A4D-70AD50D63DD4}"/>
              </a:ext>
            </a:extLst>
          </p:cNvPr>
          <p:cNvPicPr>
            <a:picLocks noGrp="1" noChangeAspect="1"/>
          </p:cNvPicPr>
          <p:nvPr>
            <p:ph sz="quarter" idx="18"/>
          </p:nvPr>
        </p:nvPicPr>
        <p:blipFill>
          <a:blip r:embed="rId3"/>
          <a:stretch>
            <a:fillRect/>
          </a:stretch>
        </p:blipFill>
        <p:spPr>
          <a:xfrm>
            <a:off x="1048098" y="3923583"/>
            <a:ext cx="1292464" cy="1359526"/>
          </a:xfrm>
          <a:prstGeom prst="rect">
            <a:avLst/>
          </a:prstGeom>
        </p:spPr>
      </p:pic>
    </p:spTree>
    <p:extLst>
      <p:ext uri="{BB962C8B-B14F-4D97-AF65-F5344CB8AC3E}">
        <p14:creationId xmlns:p14="http://schemas.microsoft.com/office/powerpoint/2010/main" val="293252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11.1 Organic Compounds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200" y="1555200"/>
            <a:ext cx="4591050" cy="2457195"/>
          </a:xfrm>
        </p:spPr>
        <p:txBody>
          <a:bodyPr/>
          <a:lstStyle/>
          <a:p>
            <a:pPr marL="432" indent="0">
              <a:buNone/>
            </a:pPr>
            <a:r>
              <a:rPr lang="en-IN" sz="2400" dirty="0"/>
              <a:t>Organic chemistry is the study of carbon compounds.</a:t>
            </a:r>
          </a:p>
          <a:p>
            <a:pPr marL="432" indent="0">
              <a:buNone/>
            </a:pPr>
            <a:r>
              <a:rPr lang="en-IN" sz="2400" dirty="0"/>
              <a:t>Organic compounds such as vegetable oil contain carbon and hydrogen.</a:t>
            </a:r>
          </a:p>
        </p:txBody>
      </p:sp>
      <p:pic>
        <p:nvPicPr>
          <p:cNvPr id="14" name="Content Placeholder 13" descr="Vegetable oil is poured into a pitcher of water.">
            <a:extLst>
              <a:ext uri="{FF2B5EF4-FFF2-40B4-BE49-F238E27FC236}">
                <a16:creationId xmlns:a16="http://schemas.microsoft.com/office/drawing/2014/main" id="{9931B932-30E3-4441-A5A9-A01A614BA8D0}"/>
              </a:ext>
            </a:extLst>
          </p:cNvPr>
          <p:cNvPicPr>
            <a:picLocks noGrp="1" noChangeAspect="1"/>
          </p:cNvPicPr>
          <p:nvPr>
            <p:ph sz="quarter" idx="16"/>
          </p:nvPr>
        </p:nvPicPr>
        <p:blipFill>
          <a:blip r:embed="rId2"/>
          <a:stretch>
            <a:fillRect/>
          </a:stretch>
        </p:blipFill>
        <p:spPr>
          <a:xfrm>
            <a:off x="5331513" y="1555200"/>
            <a:ext cx="3164098" cy="2847079"/>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5208662"/>
            <a:ext cx="8007248" cy="897307"/>
          </a:xfrm>
        </p:spPr>
        <p:txBody>
          <a:bodyPr/>
          <a:lstStyle/>
          <a:p>
            <a:pPr marL="432" indent="0">
              <a:buNone/>
            </a:pPr>
            <a:r>
              <a:rPr lang="en-IN" sz="2400" b="1" dirty="0"/>
              <a:t>Learning Goal</a:t>
            </a:r>
            <a:r>
              <a:rPr lang="en-IN" sz="2400" dirty="0"/>
              <a:t> Identify properties characteristic of organic or inorganic compounds.</a:t>
            </a:r>
          </a:p>
        </p:txBody>
      </p:sp>
    </p:spTree>
    <p:extLst>
      <p:ext uri="{BB962C8B-B14F-4D97-AF65-F5344CB8AC3E}">
        <p14:creationId xmlns:p14="http://schemas.microsoft.com/office/powerpoint/2010/main" val="352512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4240-0154-4F97-A014-C6119FE9AA9A}"/>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8938FFC9-8C10-43A0-9B0A-FF12C01F2964}"/>
              </a:ext>
            </a:extLst>
          </p:cNvPr>
          <p:cNvSpPr>
            <a:spLocks noGrp="1"/>
          </p:cNvSpPr>
          <p:nvPr>
            <p:ph sz="quarter" idx="14"/>
          </p:nvPr>
        </p:nvSpPr>
        <p:spPr>
          <a:xfrm>
            <a:off x="457200" y="1555200"/>
            <a:ext cx="8229600" cy="396000"/>
          </a:xfrm>
        </p:spPr>
        <p:txBody>
          <a:bodyPr/>
          <a:lstStyle/>
          <a:p>
            <a:pPr marL="432" indent="0">
              <a:buNone/>
            </a:pPr>
            <a:r>
              <a:rPr lang="en-IN" sz="2400" dirty="0">
                <a:solidFill>
                  <a:schemeClr val="tx1"/>
                </a:solidFill>
              </a:rPr>
              <a:t>Give the I</a:t>
            </a:r>
            <a:r>
              <a:rPr lang="en-IN" sz="100" dirty="0">
                <a:solidFill>
                  <a:schemeClr val="tx1"/>
                </a:solidFill>
              </a:rPr>
              <a:t> </a:t>
            </a:r>
            <a:r>
              <a:rPr lang="en-IN" sz="2400" dirty="0">
                <a:solidFill>
                  <a:schemeClr val="tx1"/>
                </a:solidFill>
              </a:rPr>
              <a:t>U</a:t>
            </a:r>
            <a:r>
              <a:rPr lang="en-IN" sz="100" dirty="0">
                <a:solidFill>
                  <a:schemeClr val="tx1"/>
                </a:solidFill>
              </a:rPr>
              <a:t> </a:t>
            </a:r>
            <a:r>
              <a:rPr lang="en-IN" sz="2400" dirty="0">
                <a:solidFill>
                  <a:schemeClr val="tx1"/>
                </a:solidFill>
              </a:rPr>
              <a:t>P</a:t>
            </a:r>
            <a:r>
              <a:rPr lang="en-IN" sz="100" dirty="0">
                <a:solidFill>
                  <a:schemeClr val="tx1"/>
                </a:solidFill>
              </a:rPr>
              <a:t> </a:t>
            </a:r>
            <a:r>
              <a:rPr lang="en-IN" sz="2400" dirty="0">
                <a:solidFill>
                  <a:schemeClr val="tx1"/>
                </a:solidFill>
              </a:rPr>
              <a:t>A</a:t>
            </a:r>
            <a:r>
              <a:rPr lang="en-IN" sz="100" dirty="0">
                <a:solidFill>
                  <a:schemeClr val="tx1"/>
                </a:solidFill>
              </a:rPr>
              <a:t> </a:t>
            </a:r>
            <a:r>
              <a:rPr lang="en-IN" sz="2400" dirty="0">
                <a:solidFill>
                  <a:schemeClr val="tx1"/>
                </a:solidFill>
              </a:rPr>
              <a:t>C name for each of the following compounds:</a:t>
            </a:r>
          </a:p>
        </p:txBody>
      </p:sp>
      <p:sp>
        <p:nvSpPr>
          <p:cNvPr id="3" name="Content Placeholder 2">
            <a:extLst>
              <a:ext uri="{FF2B5EF4-FFF2-40B4-BE49-F238E27FC236}">
                <a16:creationId xmlns:a16="http://schemas.microsoft.com/office/drawing/2014/main" id="{8C70099E-AC54-45F2-9CFD-FD97415B4A36}"/>
              </a:ext>
            </a:extLst>
          </p:cNvPr>
          <p:cNvSpPr>
            <a:spLocks noGrp="1"/>
          </p:cNvSpPr>
          <p:nvPr>
            <p:ph sz="quarter" idx="15"/>
          </p:nvPr>
        </p:nvSpPr>
        <p:spPr>
          <a:xfrm>
            <a:off x="457200" y="2479212"/>
            <a:ext cx="432000" cy="432000"/>
          </a:xfrm>
        </p:spPr>
        <p:txBody>
          <a:bodyPr/>
          <a:lstStyle/>
          <a:p>
            <a:pPr marL="432" indent="0">
              <a:buNone/>
            </a:pPr>
            <a:r>
              <a:rPr lang="en-IN" sz="2400" dirty="0">
                <a:solidFill>
                  <a:srgbClr val="007FA3"/>
                </a:solidFill>
              </a:rPr>
              <a:t>A.</a:t>
            </a:r>
          </a:p>
        </p:txBody>
      </p:sp>
      <p:pic>
        <p:nvPicPr>
          <p:cNvPr id="15" name="Content Placeholder 14" descr="A line angle structural formula, a repeating zig zag pattern of 7 rising and falling line segments that form 6 angles.">
            <a:extLst>
              <a:ext uri="{FF2B5EF4-FFF2-40B4-BE49-F238E27FC236}">
                <a16:creationId xmlns:a16="http://schemas.microsoft.com/office/drawing/2014/main" id="{78F4B2F7-08AD-4AC6-9D67-C07CCAF63CA4}"/>
              </a:ext>
            </a:extLst>
          </p:cNvPr>
          <p:cNvPicPr>
            <a:picLocks noGrp="1" noChangeAspect="1"/>
          </p:cNvPicPr>
          <p:nvPr>
            <p:ph sz="quarter" idx="17"/>
          </p:nvPr>
        </p:nvPicPr>
        <p:blipFill>
          <a:blip r:embed="rId2"/>
          <a:stretch>
            <a:fillRect/>
          </a:stretch>
        </p:blipFill>
        <p:spPr>
          <a:xfrm>
            <a:off x="1048098" y="2328677"/>
            <a:ext cx="4316342" cy="713294"/>
          </a:xfrm>
          <a:prstGeom prst="rect">
            <a:avLst/>
          </a:prstGeom>
        </p:spPr>
      </p:pic>
      <p:sp>
        <p:nvSpPr>
          <p:cNvPr id="6" name="Content Placeholder 5">
            <a:extLst>
              <a:ext uri="{FF2B5EF4-FFF2-40B4-BE49-F238E27FC236}">
                <a16:creationId xmlns:a16="http://schemas.microsoft.com/office/drawing/2014/main" id="{E139A869-CCF8-4E8B-85E7-ECE53192A5E3}"/>
              </a:ext>
            </a:extLst>
          </p:cNvPr>
          <p:cNvSpPr>
            <a:spLocks noGrp="1"/>
          </p:cNvSpPr>
          <p:nvPr>
            <p:ph sz="quarter" idx="16"/>
          </p:nvPr>
        </p:nvSpPr>
        <p:spPr>
          <a:xfrm>
            <a:off x="914399" y="3269533"/>
            <a:ext cx="7775575" cy="432000"/>
          </a:xfrm>
        </p:spPr>
        <p:txBody>
          <a:bodyPr/>
          <a:lstStyle/>
          <a:p>
            <a:pPr marL="432" indent="0">
              <a:buNone/>
            </a:pPr>
            <a:r>
              <a:rPr lang="en-IN" sz="2400" dirty="0">
                <a:solidFill>
                  <a:schemeClr val="tx1"/>
                </a:solidFill>
              </a:rPr>
              <a:t>An alkane with eight continuous carbon atoms is octane.</a:t>
            </a:r>
          </a:p>
        </p:txBody>
      </p:sp>
      <p:sp>
        <p:nvSpPr>
          <p:cNvPr id="8" name="Content Placeholder 7">
            <a:extLst>
              <a:ext uri="{FF2B5EF4-FFF2-40B4-BE49-F238E27FC236}">
                <a16:creationId xmlns:a16="http://schemas.microsoft.com/office/drawing/2014/main" id="{49B15E24-A13D-4FF9-B3F8-D3F590387100}"/>
              </a:ext>
            </a:extLst>
          </p:cNvPr>
          <p:cNvSpPr>
            <a:spLocks noGrp="1"/>
          </p:cNvSpPr>
          <p:nvPr>
            <p:ph sz="quarter" idx="19"/>
          </p:nvPr>
        </p:nvSpPr>
        <p:spPr>
          <a:xfrm>
            <a:off x="457200" y="4388400"/>
            <a:ext cx="432000" cy="432000"/>
          </a:xfrm>
          <a:noFill/>
          <a:ln>
            <a:noFill/>
          </a:ln>
        </p:spPr>
        <p:txBody>
          <a:bodyPr lIns="0" tIns="0" rIns="0" bIns="0" anchor="t" anchorCtr="0"/>
          <a:lstStyle/>
          <a:p>
            <a:pPr marL="432" indent="0">
              <a:buNone/>
            </a:pPr>
            <a:r>
              <a:rPr lang="en-IN" sz="2400" dirty="0">
                <a:solidFill>
                  <a:srgbClr val="007FA3"/>
                </a:solidFill>
              </a:rPr>
              <a:t>B.</a:t>
            </a:r>
          </a:p>
        </p:txBody>
      </p:sp>
      <p:pic>
        <p:nvPicPr>
          <p:cNvPr id="16" name="Content Placeholder 15" descr="A pentagon, with 5 lines that form 5 internal angles.">
            <a:extLst>
              <a:ext uri="{FF2B5EF4-FFF2-40B4-BE49-F238E27FC236}">
                <a16:creationId xmlns:a16="http://schemas.microsoft.com/office/drawing/2014/main" id="{C8763F25-9D03-4745-8A4D-70AD50D63DD4}"/>
              </a:ext>
            </a:extLst>
          </p:cNvPr>
          <p:cNvPicPr>
            <a:picLocks noGrp="1" noChangeAspect="1"/>
          </p:cNvPicPr>
          <p:nvPr>
            <p:ph sz="quarter" idx="18"/>
          </p:nvPr>
        </p:nvPicPr>
        <p:blipFill>
          <a:blip r:embed="rId3"/>
          <a:stretch>
            <a:fillRect/>
          </a:stretch>
        </p:blipFill>
        <p:spPr>
          <a:xfrm>
            <a:off x="1048098" y="3923583"/>
            <a:ext cx="1292464" cy="1359526"/>
          </a:xfrm>
          <a:prstGeom prst="rect">
            <a:avLst/>
          </a:prstGeom>
        </p:spPr>
      </p:pic>
      <p:sp>
        <p:nvSpPr>
          <p:cNvPr id="11" name="Content Placeholder 10">
            <a:extLst>
              <a:ext uri="{FF2B5EF4-FFF2-40B4-BE49-F238E27FC236}">
                <a16:creationId xmlns:a16="http://schemas.microsoft.com/office/drawing/2014/main" id="{E800FD5C-81BD-47AC-A34B-93D7DA0140B9}"/>
              </a:ext>
            </a:extLst>
          </p:cNvPr>
          <p:cNvSpPr>
            <a:spLocks noGrp="1"/>
          </p:cNvSpPr>
          <p:nvPr>
            <p:ph sz="quarter" idx="20"/>
          </p:nvPr>
        </p:nvSpPr>
        <p:spPr>
          <a:xfrm>
            <a:off x="914400" y="5421692"/>
            <a:ext cx="7776000" cy="432000"/>
          </a:xfrm>
          <a:noFill/>
          <a:ln>
            <a:noFill/>
          </a:ln>
        </p:spPr>
        <p:txBody>
          <a:bodyPr lIns="0" tIns="0" rIns="0" bIns="0" anchor="t" anchorCtr="0"/>
          <a:lstStyle/>
          <a:p>
            <a:pPr marL="432" indent="0">
              <a:buNone/>
            </a:pPr>
            <a:r>
              <a:rPr lang="en-IN" sz="2400" dirty="0">
                <a:solidFill>
                  <a:schemeClr val="tx1"/>
                </a:solidFill>
              </a:rPr>
              <a:t>A cyclic molecule with five carbon atoms is cyclopentane.</a:t>
            </a:r>
          </a:p>
        </p:txBody>
      </p:sp>
    </p:spTree>
    <p:extLst>
      <p:ext uri="{BB962C8B-B14F-4D97-AF65-F5344CB8AC3E}">
        <p14:creationId xmlns:p14="http://schemas.microsoft.com/office/powerpoint/2010/main" val="278499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B0F4-9484-449D-8791-C5A1535A756D}"/>
              </a:ext>
            </a:extLst>
          </p:cNvPr>
          <p:cNvSpPr>
            <a:spLocks noGrp="1"/>
          </p:cNvSpPr>
          <p:nvPr>
            <p:ph type="title"/>
          </p:nvPr>
        </p:nvSpPr>
        <p:spPr/>
        <p:txBody>
          <a:bodyPr/>
          <a:lstStyle/>
          <a:p>
            <a:r>
              <a:rPr lang="en-IN" dirty="0"/>
              <a:t>Learning Check 4</a:t>
            </a:r>
          </a:p>
        </p:txBody>
      </p:sp>
      <p:sp>
        <p:nvSpPr>
          <p:cNvPr id="4" name="Content Placeholder 3">
            <a:extLst>
              <a:ext uri="{FF2B5EF4-FFF2-40B4-BE49-F238E27FC236}">
                <a16:creationId xmlns:a16="http://schemas.microsoft.com/office/drawing/2014/main" id="{DDF6CF97-469E-4058-9BEE-7F8CAAFE549A}"/>
              </a:ext>
            </a:extLst>
          </p:cNvPr>
          <p:cNvSpPr>
            <a:spLocks noGrp="1"/>
          </p:cNvSpPr>
          <p:nvPr>
            <p:ph sz="quarter" idx="14"/>
          </p:nvPr>
        </p:nvSpPr>
        <p:spPr>
          <a:xfrm>
            <a:off x="457199" y="1555200"/>
            <a:ext cx="8229600" cy="432000"/>
          </a:xfrm>
        </p:spPr>
        <p:txBody>
          <a:bodyPr/>
          <a:lstStyle/>
          <a:p>
            <a:pPr marL="432" indent="0">
              <a:buNone/>
            </a:pPr>
            <a:r>
              <a:rPr lang="en-IN" sz="2400" dirty="0">
                <a:solidFill>
                  <a:schemeClr val="tx1"/>
                </a:solidFill>
              </a:rPr>
              <a:t>Name the following alkanes:</a:t>
            </a:r>
          </a:p>
        </p:txBody>
      </p:sp>
      <p:sp>
        <p:nvSpPr>
          <p:cNvPr id="3" name="Content Placeholder 2">
            <a:extLst>
              <a:ext uri="{FF2B5EF4-FFF2-40B4-BE49-F238E27FC236}">
                <a16:creationId xmlns:a16="http://schemas.microsoft.com/office/drawing/2014/main" id="{EB28469E-C385-4B8B-9A41-CB2BE6E34E46}"/>
              </a:ext>
            </a:extLst>
          </p:cNvPr>
          <p:cNvSpPr>
            <a:spLocks noGrp="1"/>
          </p:cNvSpPr>
          <p:nvPr>
            <p:ph sz="quarter" idx="15"/>
          </p:nvPr>
        </p:nvSpPr>
        <p:spPr>
          <a:xfrm>
            <a:off x="457200" y="2210400"/>
            <a:ext cx="432000" cy="432000"/>
          </a:xfrm>
        </p:spPr>
        <p:txBody>
          <a:bodyPr/>
          <a:lstStyle/>
          <a:p>
            <a:pPr marL="432" indent="0">
              <a:buNone/>
            </a:pPr>
            <a:r>
              <a:rPr lang="en-IN" sz="2400" dirty="0">
                <a:solidFill>
                  <a:srgbClr val="007FA3"/>
                </a:solidFill>
              </a:rPr>
              <a:t>A.</a:t>
            </a:r>
          </a:p>
        </p:txBody>
      </p:sp>
      <p:graphicFrame>
        <p:nvGraphicFramePr>
          <p:cNvPr id="17" name="Object 16" descr="C H 3, single bond, C H 2, single bond, C H 2, single bond, C H 3.">
            <a:extLst>
              <a:ext uri="{FF2B5EF4-FFF2-40B4-BE49-F238E27FC236}">
                <a16:creationId xmlns:a16="http://schemas.microsoft.com/office/drawing/2014/main" id="{B579C1C3-E8C5-403D-A881-1943A67D8E78}"/>
              </a:ext>
            </a:extLst>
          </p:cNvPr>
          <p:cNvGraphicFramePr>
            <a:graphicFrameLocks noChangeAspect="1"/>
          </p:cNvGraphicFramePr>
          <p:nvPr>
            <p:extLst/>
          </p:nvPr>
        </p:nvGraphicFramePr>
        <p:xfrm>
          <a:off x="968191" y="2249000"/>
          <a:ext cx="3619500" cy="381000"/>
        </p:xfrm>
        <a:graphic>
          <a:graphicData uri="http://schemas.openxmlformats.org/presentationml/2006/ole">
            <mc:AlternateContent xmlns:mc="http://schemas.openxmlformats.org/markup-compatibility/2006">
              <mc:Choice xmlns:v="urn:schemas-microsoft-com:vml" Requires="v">
                <p:oleObj spid="_x0000_s16390" name="Equation" r:id="rId3" imgW="3619440" imgH="380880" progId="Equation.DSMT4">
                  <p:embed/>
                </p:oleObj>
              </mc:Choice>
              <mc:Fallback>
                <p:oleObj name="Equation" r:id="rId3" imgW="3619440" imgH="380880" progId="Equation.DSMT4">
                  <p:embed/>
                  <p:pic>
                    <p:nvPicPr>
                      <p:cNvPr id="17" name="Object 16" descr="C H 3, single bond, C H 2, single bond, C H 2, single bond, C H 3.">
                        <a:extLst>
                          <a:ext uri="{FF2B5EF4-FFF2-40B4-BE49-F238E27FC236}">
                            <a16:creationId xmlns:a16="http://schemas.microsoft.com/office/drawing/2014/main" id="{B579C1C3-E8C5-403D-A881-1943A67D8E78}"/>
                          </a:ext>
                        </a:extLst>
                      </p:cNvPr>
                      <p:cNvPicPr/>
                      <p:nvPr/>
                    </p:nvPicPr>
                    <p:blipFill>
                      <a:blip r:embed="rId4"/>
                      <a:stretch>
                        <a:fillRect/>
                      </a:stretch>
                    </p:blipFill>
                    <p:spPr>
                      <a:xfrm>
                        <a:off x="968191" y="2249000"/>
                        <a:ext cx="36195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9977635-88E5-4F37-BD0E-D79B51A23870}"/>
              </a:ext>
            </a:extLst>
          </p:cNvPr>
          <p:cNvSpPr>
            <a:spLocks noGrp="1"/>
          </p:cNvSpPr>
          <p:nvPr>
            <p:ph sz="quarter" idx="16"/>
          </p:nvPr>
        </p:nvSpPr>
        <p:spPr>
          <a:xfrm>
            <a:off x="457200" y="3236400"/>
            <a:ext cx="432000" cy="4320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13" name="Content Placeholder 12" descr="A triangle, with 3 lines that form 3 internal angles.">
            <a:extLst>
              <a:ext uri="{FF2B5EF4-FFF2-40B4-BE49-F238E27FC236}">
                <a16:creationId xmlns:a16="http://schemas.microsoft.com/office/drawing/2014/main" id="{212DBA64-6B0B-4F8A-9329-A6C96B3FDFC6}"/>
              </a:ext>
            </a:extLst>
          </p:cNvPr>
          <p:cNvPicPr>
            <a:picLocks noGrp="1" noChangeAspect="1"/>
          </p:cNvPicPr>
          <p:nvPr>
            <p:ph sz="quarter" idx="19"/>
          </p:nvPr>
        </p:nvPicPr>
        <p:blipFill>
          <a:blip r:embed="rId5"/>
          <a:stretch>
            <a:fillRect/>
          </a:stretch>
        </p:blipFill>
        <p:spPr>
          <a:xfrm>
            <a:off x="1050654" y="3035774"/>
            <a:ext cx="859611" cy="786452"/>
          </a:xfrm>
          <a:prstGeom prst="rect">
            <a:avLst/>
          </a:prstGeom>
        </p:spPr>
      </p:pic>
      <p:sp>
        <p:nvSpPr>
          <p:cNvPr id="8" name="Content Placeholder 7">
            <a:extLst>
              <a:ext uri="{FF2B5EF4-FFF2-40B4-BE49-F238E27FC236}">
                <a16:creationId xmlns:a16="http://schemas.microsoft.com/office/drawing/2014/main" id="{FFACDE0B-3D98-44BC-A421-2EF7CC1FF0AD}"/>
              </a:ext>
            </a:extLst>
          </p:cNvPr>
          <p:cNvSpPr>
            <a:spLocks noGrp="1"/>
          </p:cNvSpPr>
          <p:nvPr>
            <p:ph sz="quarter" idx="17"/>
          </p:nvPr>
        </p:nvSpPr>
        <p:spPr>
          <a:xfrm>
            <a:off x="457200" y="4280400"/>
            <a:ext cx="432000" cy="432000"/>
          </a:xfrm>
        </p:spPr>
        <p:txBody>
          <a:bodyPr/>
          <a:lstStyle/>
          <a:p>
            <a:pPr marL="0" indent="0">
              <a:buNone/>
            </a:pPr>
            <a:r>
              <a:rPr lang="en-US" sz="2400" dirty="0">
                <a:solidFill>
                  <a:schemeClr val="tx2"/>
                </a:solidFill>
              </a:rPr>
              <a:t>C.</a:t>
            </a:r>
            <a:endParaRPr lang="en-IN" sz="2400" dirty="0">
              <a:solidFill>
                <a:schemeClr val="tx2"/>
              </a:solidFill>
            </a:endParaRPr>
          </a:p>
        </p:txBody>
      </p:sp>
      <p:graphicFrame>
        <p:nvGraphicFramePr>
          <p:cNvPr id="19" name="Object 18" descr="C H 3, single bond, C H 2, single bond, C H 2, single bond, C H 2, single bond, C H 2, single bond, C H 2, single bond, C H 2, single bond, C H 3.">
            <a:extLst>
              <a:ext uri="{FF2B5EF4-FFF2-40B4-BE49-F238E27FC236}">
                <a16:creationId xmlns:a16="http://schemas.microsoft.com/office/drawing/2014/main" id="{3CC58E22-47C6-4196-902F-4E6223B4A683}"/>
              </a:ext>
            </a:extLst>
          </p:cNvPr>
          <p:cNvGraphicFramePr>
            <a:graphicFrameLocks noChangeAspect="1"/>
          </p:cNvGraphicFramePr>
          <p:nvPr>
            <p:extLst/>
          </p:nvPr>
        </p:nvGraphicFramePr>
        <p:xfrm>
          <a:off x="968191" y="4314410"/>
          <a:ext cx="7683500" cy="381000"/>
        </p:xfrm>
        <a:graphic>
          <a:graphicData uri="http://schemas.openxmlformats.org/presentationml/2006/ole">
            <mc:AlternateContent xmlns:mc="http://schemas.openxmlformats.org/markup-compatibility/2006">
              <mc:Choice xmlns:v="urn:schemas-microsoft-com:vml" Requires="v">
                <p:oleObj spid="_x0000_s16391" name="Equation" r:id="rId6" imgW="7683480" imgH="380880" progId="Equation.DSMT4">
                  <p:embed/>
                </p:oleObj>
              </mc:Choice>
              <mc:Fallback>
                <p:oleObj name="Equation" r:id="rId6" imgW="7683480" imgH="380880" progId="Equation.DSMT4">
                  <p:embed/>
                  <p:pic>
                    <p:nvPicPr>
                      <p:cNvPr id="19" name="Object 18" descr="C H 3, single bond, C H 2, single bond, C H 2, single bond, C H 2, single bond, C H 2, single bond, C H 2, single bond, C H 2, single bond, C H 3.">
                        <a:extLst>
                          <a:ext uri="{FF2B5EF4-FFF2-40B4-BE49-F238E27FC236}">
                            <a16:creationId xmlns:a16="http://schemas.microsoft.com/office/drawing/2014/main" id="{3CC58E22-47C6-4196-902F-4E6223B4A683}"/>
                          </a:ext>
                        </a:extLst>
                      </p:cNvPr>
                      <p:cNvPicPr/>
                      <p:nvPr/>
                    </p:nvPicPr>
                    <p:blipFill>
                      <a:blip r:embed="rId7"/>
                      <a:stretch>
                        <a:fillRect/>
                      </a:stretch>
                    </p:blipFill>
                    <p:spPr>
                      <a:xfrm>
                        <a:off x="968191" y="4314410"/>
                        <a:ext cx="7683500" cy="3810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3C316DDA-6349-41CD-AE00-6EF0E37E35E4}"/>
              </a:ext>
            </a:extLst>
          </p:cNvPr>
          <p:cNvSpPr>
            <a:spLocks noGrp="1"/>
          </p:cNvSpPr>
          <p:nvPr>
            <p:ph sz="quarter" idx="18"/>
          </p:nvPr>
        </p:nvSpPr>
        <p:spPr>
          <a:xfrm>
            <a:off x="457200" y="5559000"/>
            <a:ext cx="432000" cy="432000"/>
          </a:xfrm>
        </p:spPr>
        <p:txBody>
          <a:bodyPr/>
          <a:lstStyle/>
          <a:p>
            <a:pPr marL="432" indent="0">
              <a:buNone/>
            </a:pPr>
            <a:r>
              <a:rPr lang="en-US" sz="2400" dirty="0">
                <a:solidFill>
                  <a:schemeClr val="tx2"/>
                </a:solidFill>
              </a:rPr>
              <a:t>D.</a:t>
            </a:r>
            <a:endParaRPr lang="en-IN" sz="2400" dirty="0">
              <a:solidFill>
                <a:schemeClr val="tx2"/>
              </a:solidFill>
            </a:endParaRPr>
          </a:p>
        </p:txBody>
      </p:sp>
      <p:pic>
        <p:nvPicPr>
          <p:cNvPr id="14" name="Content Placeholder 13" descr="A hexagon, with 6 lines that form 6 internal angles.">
            <a:extLst>
              <a:ext uri="{FF2B5EF4-FFF2-40B4-BE49-F238E27FC236}">
                <a16:creationId xmlns:a16="http://schemas.microsoft.com/office/drawing/2014/main" id="{BD9A1248-A31C-4438-B5D0-DA3A85055886}"/>
              </a:ext>
            </a:extLst>
          </p:cNvPr>
          <p:cNvPicPr>
            <a:picLocks noGrp="1" noChangeAspect="1"/>
          </p:cNvPicPr>
          <p:nvPr>
            <p:ph sz="quarter" idx="20"/>
          </p:nvPr>
        </p:nvPicPr>
        <p:blipFill>
          <a:blip r:embed="rId8"/>
          <a:stretch>
            <a:fillRect/>
          </a:stretch>
        </p:blipFill>
        <p:spPr>
          <a:xfrm>
            <a:off x="1050654" y="5189733"/>
            <a:ext cx="999831" cy="1170533"/>
          </a:xfrm>
          <a:prstGeom prst="rect">
            <a:avLst/>
          </a:prstGeom>
        </p:spPr>
      </p:pic>
    </p:spTree>
    <p:extLst>
      <p:ext uri="{BB962C8B-B14F-4D97-AF65-F5344CB8AC3E}">
        <p14:creationId xmlns:p14="http://schemas.microsoft.com/office/powerpoint/2010/main" val="1634060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B0F4-9484-449D-8791-C5A1535A756D}"/>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DDF6CF97-469E-4058-9BEE-7F8CAAFE549A}"/>
              </a:ext>
            </a:extLst>
          </p:cNvPr>
          <p:cNvSpPr>
            <a:spLocks noGrp="1"/>
          </p:cNvSpPr>
          <p:nvPr>
            <p:ph sz="quarter" idx="14"/>
          </p:nvPr>
        </p:nvSpPr>
        <p:spPr>
          <a:xfrm>
            <a:off x="457199" y="1555199"/>
            <a:ext cx="8229600" cy="414000"/>
          </a:xfrm>
        </p:spPr>
        <p:txBody>
          <a:bodyPr/>
          <a:lstStyle/>
          <a:p>
            <a:pPr marL="432" indent="0">
              <a:buNone/>
            </a:pPr>
            <a:r>
              <a:rPr lang="en-IN" sz="2400" dirty="0">
                <a:solidFill>
                  <a:schemeClr val="tx1"/>
                </a:solidFill>
              </a:rPr>
              <a:t>Name the following alkanes:</a:t>
            </a:r>
          </a:p>
        </p:txBody>
      </p:sp>
      <p:sp>
        <p:nvSpPr>
          <p:cNvPr id="5" name="Content Placeholder 4">
            <a:extLst>
              <a:ext uri="{FF2B5EF4-FFF2-40B4-BE49-F238E27FC236}">
                <a16:creationId xmlns:a16="http://schemas.microsoft.com/office/drawing/2014/main" id="{05B8C29A-32E2-4892-8363-65ECB1CCA0EE}"/>
              </a:ext>
            </a:extLst>
          </p:cNvPr>
          <p:cNvSpPr>
            <a:spLocks noGrp="1"/>
          </p:cNvSpPr>
          <p:nvPr>
            <p:ph sz="quarter" idx="15"/>
          </p:nvPr>
        </p:nvSpPr>
        <p:spPr>
          <a:xfrm>
            <a:off x="457200" y="2210400"/>
            <a:ext cx="432000" cy="432000"/>
          </a:xfrm>
        </p:spPr>
        <p:txBody>
          <a:bodyPr/>
          <a:lstStyle/>
          <a:p>
            <a:pPr marL="432" indent="0">
              <a:buNone/>
            </a:pPr>
            <a:r>
              <a:rPr lang="en-IN" sz="2400" dirty="0">
                <a:solidFill>
                  <a:srgbClr val="007FA3"/>
                </a:solidFill>
              </a:rPr>
              <a:t>A.</a:t>
            </a:r>
          </a:p>
        </p:txBody>
      </p:sp>
      <p:graphicFrame>
        <p:nvGraphicFramePr>
          <p:cNvPr id="17" name="Object 16" descr="C H 3, single bond, C H 2, single bond, C H 2, single bond, C H 3.">
            <a:extLst>
              <a:ext uri="{FF2B5EF4-FFF2-40B4-BE49-F238E27FC236}">
                <a16:creationId xmlns:a16="http://schemas.microsoft.com/office/drawing/2014/main" id="{B579C1C3-E8C5-403D-A881-1943A67D8E78}"/>
              </a:ext>
            </a:extLst>
          </p:cNvPr>
          <p:cNvGraphicFramePr>
            <a:graphicFrameLocks noChangeAspect="1"/>
          </p:cNvGraphicFramePr>
          <p:nvPr>
            <p:extLst/>
          </p:nvPr>
        </p:nvGraphicFramePr>
        <p:xfrm>
          <a:off x="968191" y="2249000"/>
          <a:ext cx="3619500" cy="381000"/>
        </p:xfrm>
        <a:graphic>
          <a:graphicData uri="http://schemas.openxmlformats.org/presentationml/2006/ole">
            <mc:AlternateContent xmlns:mc="http://schemas.openxmlformats.org/markup-compatibility/2006">
              <mc:Choice xmlns:v="urn:schemas-microsoft-com:vml" Requires="v">
                <p:oleObj spid="_x0000_s17414" name="Equation" r:id="rId3" imgW="3619440" imgH="380880" progId="Equation.DSMT4">
                  <p:embed/>
                </p:oleObj>
              </mc:Choice>
              <mc:Fallback>
                <p:oleObj name="Equation" r:id="rId3" imgW="3619440" imgH="380880" progId="Equation.DSMT4">
                  <p:embed/>
                  <p:pic>
                    <p:nvPicPr>
                      <p:cNvPr id="17" name="Object 16" descr="C H 3, single bond, C H 2, single bond, C H 2, single bond, C H 3.">
                        <a:extLst>
                          <a:ext uri="{FF2B5EF4-FFF2-40B4-BE49-F238E27FC236}">
                            <a16:creationId xmlns:a16="http://schemas.microsoft.com/office/drawing/2014/main" id="{B579C1C3-E8C5-403D-A881-1943A67D8E78}"/>
                          </a:ext>
                        </a:extLst>
                      </p:cNvPr>
                      <p:cNvPicPr/>
                      <p:nvPr/>
                    </p:nvPicPr>
                    <p:blipFill>
                      <a:blip r:embed="rId4"/>
                      <a:stretch>
                        <a:fillRect/>
                      </a:stretch>
                    </p:blipFill>
                    <p:spPr>
                      <a:xfrm>
                        <a:off x="968191" y="2249000"/>
                        <a:ext cx="36195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B28469E-C385-4B8B-9A41-CB2BE6E34E46}"/>
              </a:ext>
            </a:extLst>
          </p:cNvPr>
          <p:cNvSpPr>
            <a:spLocks noGrp="1"/>
          </p:cNvSpPr>
          <p:nvPr>
            <p:ph sz="quarter" idx="16"/>
          </p:nvPr>
        </p:nvSpPr>
        <p:spPr>
          <a:xfrm>
            <a:off x="6480000" y="2210399"/>
            <a:ext cx="2160000" cy="396000"/>
          </a:xfrm>
        </p:spPr>
        <p:txBody>
          <a:bodyPr/>
          <a:lstStyle/>
          <a:p>
            <a:pPr marL="432" indent="0">
              <a:buNone/>
            </a:pPr>
            <a:r>
              <a:rPr lang="en-IN" sz="2400" b="1" dirty="0"/>
              <a:t>butane</a:t>
            </a:r>
          </a:p>
        </p:txBody>
      </p:sp>
      <p:sp>
        <p:nvSpPr>
          <p:cNvPr id="6" name="Content Placeholder 5">
            <a:extLst>
              <a:ext uri="{FF2B5EF4-FFF2-40B4-BE49-F238E27FC236}">
                <a16:creationId xmlns:a16="http://schemas.microsoft.com/office/drawing/2014/main" id="{09977635-88E5-4F37-BD0E-D79B51A23870}"/>
              </a:ext>
            </a:extLst>
          </p:cNvPr>
          <p:cNvSpPr>
            <a:spLocks noGrp="1"/>
          </p:cNvSpPr>
          <p:nvPr>
            <p:ph sz="quarter" idx="17"/>
          </p:nvPr>
        </p:nvSpPr>
        <p:spPr>
          <a:xfrm>
            <a:off x="457200" y="3236400"/>
            <a:ext cx="432000" cy="4320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32" name="Content Placeholder 31" descr="A triangle, with 3 lines that form 3 internal angles.">
            <a:extLst>
              <a:ext uri="{FF2B5EF4-FFF2-40B4-BE49-F238E27FC236}">
                <a16:creationId xmlns:a16="http://schemas.microsoft.com/office/drawing/2014/main" id="{83BBC776-6D96-47BC-BE98-F3B5A2D84E5A}"/>
              </a:ext>
            </a:extLst>
          </p:cNvPr>
          <p:cNvPicPr>
            <a:picLocks noGrp="1" noChangeAspect="1"/>
          </p:cNvPicPr>
          <p:nvPr>
            <p:ph sz="quarter" idx="23"/>
          </p:nvPr>
        </p:nvPicPr>
        <p:blipFill>
          <a:blip r:embed="rId5"/>
          <a:stretch>
            <a:fillRect/>
          </a:stretch>
        </p:blipFill>
        <p:spPr>
          <a:xfrm>
            <a:off x="1051200" y="3034800"/>
            <a:ext cx="859611" cy="786452"/>
          </a:xfrm>
          <a:prstGeom prst="rect">
            <a:avLst/>
          </a:prstGeom>
        </p:spPr>
      </p:pic>
      <p:sp>
        <p:nvSpPr>
          <p:cNvPr id="7" name="Content Placeholder 6">
            <a:extLst>
              <a:ext uri="{FF2B5EF4-FFF2-40B4-BE49-F238E27FC236}">
                <a16:creationId xmlns:a16="http://schemas.microsoft.com/office/drawing/2014/main" id="{00597260-8603-4C11-BE6A-0E25FE9AA151}"/>
              </a:ext>
            </a:extLst>
          </p:cNvPr>
          <p:cNvSpPr>
            <a:spLocks noGrp="1"/>
          </p:cNvSpPr>
          <p:nvPr>
            <p:ph sz="quarter" idx="18"/>
          </p:nvPr>
        </p:nvSpPr>
        <p:spPr>
          <a:xfrm>
            <a:off x="6480000" y="3236399"/>
            <a:ext cx="2160000" cy="396000"/>
          </a:xfrm>
        </p:spPr>
        <p:txBody>
          <a:bodyPr/>
          <a:lstStyle/>
          <a:p>
            <a:pPr marL="432" indent="0">
              <a:buNone/>
            </a:pPr>
            <a:r>
              <a:rPr lang="en-IN" sz="2400" b="1" dirty="0"/>
              <a:t>cyclopropane</a:t>
            </a:r>
          </a:p>
        </p:txBody>
      </p:sp>
      <p:sp>
        <p:nvSpPr>
          <p:cNvPr id="8" name="Content Placeholder 7">
            <a:extLst>
              <a:ext uri="{FF2B5EF4-FFF2-40B4-BE49-F238E27FC236}">
                <a16:creationId xmlns:a16="http://schemas.microsoft.com/office/drawing/2014/main" id="{FFACDE0B-3D98-44BC-A421-2EF7CC1FF0AD}"/>
              </a:ext>
            </a:extLst>
          </p:cNvPr>
          <p:cNvSpPr>
            <a:spLocks noGrp="1"/>
          </p:cNvSpPr>
          <p:nvPr>
            <p:ph sz="quarter" idx="19"/>
          </p:nvPr>
        </p:nvSpPr>
        <p:spPr>
          <a:xfrm>
            <a:off x="457200" y="4280400"/>
            <a:ext cx="432000" cy="432000"/>
          </a:xfrm>
        </p:spPr>
        <p:txBody>
          <a:bodyPr/>
          <a:lstStyle/>
          <a:p>
            <a:pPr marL="0" indent="0">
              <a:buNone/>
            </a:pPr>
            <a:r>
              <a:rPr lang="en-US" sz="2400" dirty="0">
                <a:solidFill>
                  <a:schemeClr val="tx2"/>
                </a:solidFill>
              </a:rPr>
              <a:t>C.</a:t>
            </a:r>
            <a:endParaRPr lang="en-IN" sz="2400" dirty="0">
              <a:solidFill>
                <a:schemeClr val="tx2"/>
              </a:solidFill>
            </a:endParaRPr>
          </a:p>
        </p:txBody>
      </p:sp>
      <p:graphicFrame>
        <p:nvGraphicFramePr>
          <p:cNvPr id="19" name="Object 18" descr="C H 3, single bond, C H 2, single bond, C H 2, single bond, C H 2, single bond, C H 2, single bond, C H 2, single bond, C H 2, single bond, C H 3.">
            <a:extLst>
              <a:ext uri="{FF2B5EF4-FFF2-40B4-BE49-F238E27FC236}">
                <a16:creationId xmlns:a16="http://schemas.microsoft.com/office/drawing/2014/main" id="{3CC58E22-47C6-4196-902F-4E6223B4A683}"/>
              </a:ext>
            </a:extLst>
          </p:cNvPr>
          <p:cNvGraphicFramePr>
            <a:graphicFrameLocks noChangeAspect="1"/>
          </p:cNvGraphicFramePr>
          <p:nvPr>
            <p:extLst/>
          </p:nvPr>
        </p:nvGraphicFramePr>
        <p:xfrm>
          <a:off x="968191" y="4314410"/>
          <a:ext cx="7683500" cy="381000"/>
        </p:xfrm>
        <a:graphic>
          <a:graphicData uri="http://schemas.openxmlformats.org/presentationml/2006/ole">
            <mc:AlternateContent xmlns:mc="http://schemas.openxmlformats.org/markup-compatibility/2006">
              <mc:Choice xmlns:v="urn:schemas-microsoft-com:vml" Requires="v">
                <p:oleObj spid="_x0000_s17415" name="Equation" r:id="rId6" imgW="7683480" imgH="380880" progId="Equation.DSMT4">
                  <p:embed/>
                </p:oleObj>
              </mc:Choice>
              <mc:Fallback>
                <p:oleObj name="Equation" r:id="rId6" imgW="7683480" imgH="380880" progId="Equation.DSMT4">
                  <p:embed/>
                  <p:pic>
                    <p:nvPicPr>
                      <p:cNvPr id="19" name="Object 18" descr="C H 3, single bond, C H 2, single bond, C H 2, single bond, C H 2, single bond, C H 2, single bond, C H 2, single bond, C H 2, single bond, C H 3.">
                        <a:extLst>
                          <a:ext uri="{FF2B5EF4-FFF2-40B4-BE49-F238E27FC236}">
                            <a16:creationId xmlns:a16="http://schemas.microsoft.com/office/drawing/2014/main" id="{3CC58E22-47C6-4196-902F-4E6223B4A683}"/>
                          </a:ext>
                        </a:extLst>
                      </p:cNvPr>
                      <p:cNvPicPr/>
                      <p:nvPr/>
                    </p:nvPicPr>
                    <p:blipFill>
                      <a:blip r:embed="rId7"/>
                      <a:stretch>
                        <a:fillRect/>
                      </a:stretch>
                    </p:blipFill>
                    <p:spPr>
                      <a:xfrm>
                        <a:off x="968191" y="4314410"/>
                        <a:ext cx="76835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92A5A771-835A-4347-894F-0A1A4F94BE59}"/>
              </a:ext>
            </a:extLst>
          </p:cNvPr>
          <p:cNvSpPr>
            <a:spLocks noGrp="1"/>
          </p:cNvSpPr>
          <p:nvPr>
            <p:ph sz="quarter" idx="20"/>
          </p:nvPr>
        </p:nvSpPr>
        <p:spPr>
          <a:xfrm>
            <a:off x="6480000" y="4813199"/>
            <a:ext cx="2160000" cy="396000"/>
          </a:xfrm>
        </p:spPr>
        <p:txBody>
          <a:bodyPr/>
          <a:lstStyle/>
          <a:p>
            <a:pPr marL="0" indent="0">
              <a:buNone/>
            </a:pPr>
            <a:r>
              <a:rPr lang="en-IN" sz="2400" b="1" dirty="0"/>
              <a:t>octane</a:t>
            </a:r>
          </a:p>
        </p:txBody>
      </p:sp>
      <p:sp>
        <p:nvSpPr>
          <p:cNvPr id="10" name="Content Placeholder 9">
            <a:extLst>
              <a:ext uri="{FF2B5EF4-FFF2-40B4-BE49-F238E27FC236}">
                <a16:creationId xmlns:a16="http://schemas.microsoft.com/office/drawing/2014/main" id="{3C316DDA-6349-41CD-AE00-6EF0E37E35E4}"/>
              </a:ext>
            </a:extLst>
          </p:cNvPr>
          <p:cNvSpPr>
            <a:spLocks noGrp="1"/>
          </p:cNvSpPr>
          <p:nvPr>
            <p:ph sz="quarter" idx="21"/>
          </p:nvPr>
        </p:nvSpPr>
        <p:spPr>
          <a:xfrm>
            <a:off x="457199" y="5558400"/>
            <a:ext cx="432000" cy="432000"/>
          </a:xfrm>
        </p:spPr>
        <p:txBody>
          <a:bodyPr/>
          <a:lstStyle/>
          <a:p>
            <a:pPr marL="432" indent="0">
              <a:buNone/>
            </a:pPr>
            <a:r>
              <a:rPr lang="en-US" sz="2400" dirty="0">
                <a:solidFill>
                  <a:schemeClr val="tx2"/>
                </a:solidFill>
              </a:rPr>
              <a:t>D.</a:t>
            </a:r>
            <a:endParaRPr lang="en-IN" sz="2400" dirty="0">
              <a:solidFill>
                <a:schemeClr val="tx2"/>
              </a:solidFill>
            </a:endParaRPr>
          </a:p>
        </p:txBody>
      </p:sp>
      <p:pic>
        <p:nvPicPr>
          <p:cNvPr id="33" name="Content Placeholder 32" descr="A hexagon, with 6 lines that form 6 internal angles.">
            <a:extLst>
              <a:ext uri="{FF2B5EF4-FFF2-40B4-BE49-F238E27FC236}">
                <a16:creationId xmlns:a16="http://schemas.microsoft.com/office/drawing/2014/main" id="{18BD39AB-34C6-4F55-B5D0-E6259E622B7F}"/>
              </a:ext>
            </a:extLst>
          </p:cNvPr>
          <p:cNvPicPr>
            <a:picLocks noGrp="1" noChangeAspect="1"/>
          </p:cNvPicPr>
          <p:nvPr>
            <p:ph sz="quarter" idx="24"/>
          </p:nvPr>
        </p:nvPicPr>
        <p:blipFill>
          <a:blip r:embed="rId8"/>
          <a:stretch>
            <a:fillRect/>
          </a:stretch>
        </p:blipFill>
        <p:spPr>
          <a:xfrm>
            <a:off x="1051200" y="5191200"/>
            <a:ext cx="999831" cy="1170533"/>
          </a:xfrm>
          <a:prstGeom prst="rect">
            <a:avLst/>
          </a:prstGeom>
        </p:spPr>
      </p:pic>
      <p:sp>
        <p:nvSpPr>
          <p:cNvPr id="11" name="Content Placeholder 10">
            <a:extLst>
              <a:ext uri="{FF2B5EF4-FFF2-40B4-BE49-F238E27FC236}">
                <a16:creationId xmlns:a16="http://schemas.microsoft.com/office/drawing/2014/main" id="{55DF4AA8-B48D-4616-A1F9-C9DE964D1414}"/>
              </a:ext>
            </a:extLst>
          </p:cNvPr>
          <p:cNvSpPr>
            <a:spLocks noGrp="1"/>
          </p:cNvSpPr>
          <p:nvPr>
            <p:ph sz="quarter" idx="22"/>
          </p:nvPr>
        </p:nvSpPr>
        <p:spPr>
          <a:xfrm>
            <a:off x="6480000" y="5558400"/>
            <a:ext cx="2160000" cy="396000"/>
          </a:xfrm>
        </p:spPr>
        <p:txBody>
          <a:bodyPr/>
          <a:lstStyle/>
          <a:p>
            <a:pPr marL="432" indent="0">
              <a:buNone/>
            </a:pPr>
            <a:r>
              <a:rPr lang="en-IN" sz="2400" b="1" dirty="0"/>
              <a:t>cyclohexane</a:t>
            </a:r>
          </a:p>
        </p:txBody>
      </p:sp>
    </p:spTree>
    <p:extLst>
      <p:ext uri="{BB962C8B-B14F-4D97-AF65-F5344CB8AC3E}">
        <p14:creationId xmlns:p14="http://schemas.microsoft.com/office/powerpoint/2010/main" val="392801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11.3 Alkanes with Substituents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199" y="1555199"/>
            <a:ext cx="3843867" cy="2661969"/>
          </a:xfrm>
        </p:spPr>
        <p:txBody>
          <a:bodyPr/>
          <a:lstStyle/>
          <a:p>
            <a:pPr marL="432" indent="0">
              <a:buNone/>
            </a:pPr>
            <a:r>
              <a:rPr lang="en-IN" sz="2400" dirty="0"/>
              <a:t>When an alkane has four or more carbon atoms, the atoms can be arranged so that a side group called a branch or </a:t>
            </a:r>
            <a:r>
              <a:rPr lang="en-IN" sz="2400" b="1" dirty="0"/>
              <a:t>substituent</a:t>
            </a:r>
            <a:r>
              <a:rPr lang="en-IN" sz="2400" dirty="0"/>
              <a:t> is attached to a carbon chain.</a:t>
            </a:r>
          </a:p>
        </p:txBody>
      </p:sp>
      <p:pic>
        <p:nvPicPr>
          <p:cNvPr id="14" name="Content Placeholder 13" descr="Isomers of butane are as follows. For long description in Notes pane, press F6.">
            <a:extLst>
              <a:ext uri="{FF2B5EF4-FFF2-40B4-BE49-F238E27FC236}">
                <a16:creationId xmlns:a16="http://schemas.microsoft.com/office/drawing/2014/main" id="{F9A2533E-C671-4C4C-BDE6-21FBF1DDA33A}"/>
              </a:ext>
            </a:extLst>
          </p:cNvPr>
          <p:cNvPicPr>
            <a:picLocks noGrp="1" noChangeAspect="1"/>
          </p:cNvPicPr>
          <p:nvPr>
            <p:ph sz="quarter" idx="16"/>
          </p:nvPr>
        </p:nvPicPr>
        <p:blipFill>
          <a:blip r:embed="rId3"/>
          <a:stretch>
            <a:fillRect/>
          </a:stretch>
        </p:blipFill>
        <p:spPr>
          <a:xfrm>
            <a:off x="4642409" y="1555200"/>
            <a:ext cx="4044391" cy="2661969"/>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68313" y="5039289"/>
            <a:ext cx="8218487" cy="1209110"/>
          </a:xfrm>
        </p:spPr>
        <p:txBody>
          <a:bodyPr/>
          <a:lstStyle/>
          <a:p>
            <a:pPr marL="432" indent="0">
              <a:buNone/>
            </a:pPr>
            <a:r>
              <a:rPr lang="en-IN" sz="2400" b="1" dirty="0"/>
              <a:t>Learning Goal</a:t>
            </a:r>
            <a:r>
              <a:rPr lang="en-IN" sz="2400" dirty="0"/>
              <a:t> 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names for alkanes with substituents and draw their condensed structural or line-angle formulas.</a:t>
            </a:r>
          </a:p>
        </p:txBody>
      </p:sp>
    </p:spTree>
    <p:extLst>
      <p:ext uri="{BB962C8B-B14F-4D97-AF65-F5344CB8AC3E}">
        <p14:creationId xmlns:p14="http://schemas.microsoft.com/office/powerpoint/2010/main" val="2706120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Structural Isomers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68313" y="1555200"/>
            <a:ext cx="4114800" cy="3093751"/>
          </a:xfrm>
        </p:spPr>
        <p:txBody>
          <a:bodyPr/>
          <a:lstStyle/>
          <a:p>
            <a:pPr marL="432" indent="0">
              <a:buNone/>
            </a:pPr>
            <a:r>
              <a:rPr lang="en-IN" sz="2400" b="1" dirty="0"/>
              <a:t>Structural isomers</a:t>
            </a:r>
          </a:p>
          <a:p>
            <a:r>
              <a:rPr lang="en-IN" sz="2400" dirty="0"/>
              <a:t>have the same molecular formula with a different arrangement of atoms</a:t>
            </a:r>
          </a:p>
          <a:p>
            <a:r>
              <a:rPr lang="en-IN" sz="2400" dirty="0"/>
              <a:t>have the same number of atoms bonded in a different order</a:t>
            </a:r>
          </a:p>
        </p:txBody>
      </p:sp>
      <p:pic>
        <p:nvPicPr>
          <p:cNvPr id="14" name="Content Placeholder 13" descr="Isomers of butane are as follows. For long description in Notes pane, press F6.">
            <a:extLst>
              <a:ext uri="{FF2B5EF4-FFF2-40B4-BE49-F238E27FC236}">
                <a16:creationId xmlns:a16="http://schemas.microsoft.com/office/drawing/2014/main" id="{FA723B93-137B-4BCA-984D-CD5221E92E06}"/>
              </a:ext>
            </a:extLst>
          </p:cNvPr>
          <p:cNvPicPr>
            <a:picLocks noGrp="1" noChangeAspect="1"/>
          </p:cNvPicPr>
          <p:nvPr>
            <p:ph sz="quarter" idx="16"/>
          </p:nvPr>
        </p:nvPicPr>
        <p:blipFill>
          <a:blip r:embed="rId4"/>
          <a:stretch>
            <a:fillRect/>
          </a:stretch>
        </p:blipFill>
        <p:spPr>
          <a:xfrm>
            <a:off x="4840971" y="1555200"/>
            <a:ext cx="3834716" cy="2523963"/>
          </a:xfrm>
          <a:prstGeom prst="rect">
            <a:avLst/>
          </a:prstGeom>
        </p:spPr>
      </p:pic>
      <p:graphicFrame>
        <p:nvGraphicFramePr>
          <p:cNvPr id="16" name="Object 15" descr="Butane, C sub 4 H sub 10&#10;">
            <a:extLst>
              <a:ext uri="{FF2B5EF4-FFF2-40B4-BE49-F238E27FC236}">
                <a16:creationId xmlns:a16="http://schemas.microsoft.com/office/drawing/2014/main" id="{0DBC4C47-41B2-4D76-925A-1F34B78A84EC}"/>
              </a:ext>
            </a:extLst>
          </p:cNvPr>
          <p:cNvGraphicFramePr>
            <a:graphicFrameLocks noChangeAspect="1"/>
          </p:cNvGraphicFramePr>
          <p:nvPr>
            <p:extLst/>
          </p:nvPr>
        </p:nvGraphicFramePr>
        <p:xfrm>
          <a:off x="468313" y="5309937"/>
          <a:ext cx="2019300" cy="381000"/>
        </p:xfrm>
        <a:graphic>
          <a:graphicData uri="http://schemas.openxmlformats.org/presentationml/2006/ole">
            <mc:AlternateContent xmlns:mc="http://schemas.openxmlformats.org/markup-compatibility/2006">
              <mc:Choice xmlns:v="urn:schemas-microsoft-com:vml" Requires="v">
                <p:oleObj spid="_x0000_s18436" name="Equation" r:id="rId5" imgW="2019240" imgH="380880" progId="Equation.DSMT4">
                  <p:embed/>
                </p:oleObj>
              </mc:Choice>
              <mc:Fallback>
                <p:oleObj name="Equation" r:id="rId5" imgW="2019240" imgH="380880" progId="Equation.DSMT4">
                  <p:embed/>
                  <p:pic>
                    <p:nvPicPr>
                      <p:cNvPr id="16" name="Object 15" descr="Butane, C sub 4 H sub 10&#10;">
                        <a:extLst>
                          <a:ext uri="{FF2B5EF4-FFF2-40B4-BE49-F238E27FC236}">
                            <a16:creationId xmlns:a16="http://schemas.microsoft.com/office/drawing/2014/main" id="{0DBC4C47-41B2-4D76-925A-1F34B78A84EC}"/>
                          </a:ext>
                        </a:extLst>
                      </p:cNvPr>
                      <p:cNvPicPr/>
                      <p:nvPr/>
                    </p:nvPicPr>
                    <p:blipFill>
                      <a:blip r:embed="rId6"/>
                      <a:stretch>
                        <a:fillRect/>
                      </a:stretch>
                    </p:blipFill>
                    <p:spPr>
                      <a:xfrm>
                        <a:off x="468313" y="5309937"/>
                        <a:ext cx="20193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2590800" y="5285872"/>
            <a:ext cx="6099176" cy="414000"/>
          </a:xfrm>
        </p:spPr>
        <p:txBody>
          <a:bodyPr/>
          <a:lstStyle/>
          <a:p>
            <a:pPr marL="432" indent="0">
              <a:buNone/>
            </a:pPr>
            <a:r>
              <a:rPr lang="en-IN" sz="2400" dirty="0"/>
              <a:t>has two structural isomers: a </a:t>
            </a:r>
            <a:r>
              <a:rPr lang="en-IN" sz="2400" b="1" dirty="0"/>
              <a:t>straight chain</a:t>
            </a:r>
            <a:endParaRPr lang="en-IN" sz="2400" dirty="0"/>
          </a:p>
        </p:txBody>
      </p:sp>
      <p:sp>
        <p:nvSpPr>
          <p:cNvPr id="7" name="Content Placeholder 6">
            <a:extLst>
              <a:ext uri="{FF2B5EF4-FFF2-40B4-BE49-F238E27FC236}">
                <a16:creationId xmlns:a16="http://schemas.microsoft.com/office/drawing/2014/main" id="{046ECBB6-7136-4FC7-8F4D-29A278218542}"/>
              </a:ext>
            </a:extLst>
          </p:cNvPr>
          <p:cNvSpPr>
            <a:spLocks noGrp="1"/>
          </p:cNvSpPr>
          <p:nvPr>
            <p:ph sz="quarter" idx="17"/>
          </p:nvPr>
        </p:nvSpPr>
        <p:spPr>
          <a:xfrm>
            <a:off x="457200" y="5772986"/>
            <a:ext cx="8229600" cy="414000"/>
          </a:xfrm>
          <a:noFill/>
          <a:ln>
            <a:noFill/>
          </a:ln>
        </p:spPr>
        <p:txBody>
          <a:bodyPr lIns="0" tIns="0" rIns="0" bIns="0" anchor="t" anchorCtr="0"/>
          <a:lstStyle/>
          <a:p>
            <a:pPr marL="432" indent="0">
              <a:buNone/>
            </a:pPr>
            <a:r>
              <a:rPr lang="en-IN" sz="2400" dirty="0"/>
              <a:t>and a </a:t>
            </a:r>
            <a:r>
              <a:rPr lang="en-IN" sz="2400" b="1" dirty="0"/>
              <a:t>branched chain</a:t>
            </a:r>
            <a:r>
              <a:rPr lang="en-IN" sz="2400" dirty="0"/>
              <a:t>.</a:t>
            </a:r>
          </a:p>
        </p:txBody>
      </p:sp>
    </p:spTree>
    <p:extLst>
      <p:ext uri="{BB962C8B-B14F-4D97-AF65-F5344CB8AC3E}">
        <p14:creationId xmlns:p14="http://schemas.microsoft.com/office/powerpoint/2010/main" val="2190241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79F6-736D-4E5D-A3DA-564EB8105586}"/>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BEE9563C-CB49-41C5-B68C-14B5C140424A}"/>
              </a:ext>
            </a:extLst>
          </p:cNvPr>
          <p:cNvSpPr>
            <a:spLocks noGrp="1"/>
          </p:cNvSpPr>
          <p:nvPr>
            <p:ph sz="quarter" idx="13"/>
          </p:nvPr>
        </p:nvSpPr>
        <p:spPr>
          <a:xfrm>
            <a:off x="457200" y="1556326"/>
            <a:ext cx="6942667" cy="432000"/>
          </a:xfrm>
        </p:spPr>
        <p:txBody>
          <a:bodyPr/>
          <a:lstStyle/>
          <a:p>
            <a:pPr marL="432" indent="0">
              <a:buNone/>
            </a:pPr>
            <a:r>
              <a:rPr lang="en-IN" dirty="0"/>
              <a:t>Draw three possible structural isomers of pentane,</a:t>
            </a:r>
          </a:p>
        </p:txBody>
      </p:sp>
      <p:graphicFrame>
        <p:nvGraphicFramePr>
          <p:cNvPr id="4" name="Object 3" descr="C sub 5 H sub 12&#10;">
            <a:extLst>
              <a:ext uri="{FF2B5EF4-FFF2-40B4-BE49-F238E27FC236}">
                <a16:creationId xmlns:a16="http://schemas.microsoft.com/office/drawing/2014/main" id="{33369F1C-6C81-4EBF-BD0A-88720E53EEE3}"/>
              </a:ext>
            </a:extLst>
          </p:cNvPr>
          <p:cNvGraphicFramePr>
            <a:graphicFrameLocks noChangeAspect="1"/>
          </p:cNvGraphicFramePr>
          <p:nvPr>
            <p:extLst/>
          </p:nvPr>
        </p:nvGraphicFramePr>
        <p:xfrm>
          <a:off x="7461781" y="1596574"/>
          <a:ext cx="901700" cy="381000"/>
        </p:xfrm>
        <a:graphic>
          <a:graphicData uri="http://schemas.openxmlformats.org/presentationml/2006/ole">
            <mc:AlternateContent xmlns:mc="http://schemas.openxmlformats.org/markup-compatibility/2006">
              <mc:Choice xmlns:v="urn:schemas-microsoft-com:vml" Requires="v">
                <p:oleObj spid="_x0000_s19460" name="Equation" r:id="rId3" imgW="901440" imgH="380880" progId="Equation.DSMT4">
                  <p:embed/>
                </p:oleObj>
              </mc:Choice>
              <mc:Fallback>
                <p:oleObj name="Equation" r:id="rId3" imgW="901440" imgH="380880" progId="Equation.DSMT4">
                  <p:embed/>
                  <p:pic>
                    <p:nvPicPr>
                      <p:cNvPr id="4" name="Object 3" descr="C sub 5 H sub 12&#10;">
                        <a:extLst>
                          <a:ext uri="{FF2B5EF4-FFF2-40B4-BE49-F238E27FC236}">
                            <a16:creationId xmlns:a16="http://schemas.microsoft.com/office/drawing/2014/main" id="{33369F1C-6C81-4EBF-BD0A-88720E53EEE3}"/>
                          </a:ext>
                        </a:extLst>
                      </p:cNvPr>
                      <p:cNvPicPr/>
                      <p:nvPr/>
                    </p:nvPicPr>
                    <p:blipFill>
                      <a:blip r:embed="rId4"/>
                      <a:stretch>
                        <a:fillRect/>
                      </a:stretch>
                    </p:blipFill>
                    <p:spPr>
                      <a:xfrm>
                        <a:off x="7461781" y="1596574"/>
                        <a:ext cx="901700" cy="381000"/>
                      </a:xfrm>
                      <a:prstGeom prst="rect">
                        <a:avLst/>
                      </a:prstGeom>
                    </p:spPr>
                  </p:pic>
                </p:oleObj>
              </mc:Fallback>
            </mc:AlternateContent>
          </a:graphicData>
        </a:graphic>
      </p:graphicFrame>
    </p:spTree>
    <p:extLst>
      <p:ext uri="{BB962C8B-B14F-4D97-AF65-F5344CB8AC3E}">
        <p14:creationId xmlns:p14="http://schemas.microsoft.com/office/powerpoint/2010/main" val="1858775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79F6-736D-4E5D-A3DA-564EB8105586}"/>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BEE9563C-CB49-41C5-B68C-14B5C140424A}"/>
              </a:ext>
            </a:extLst>
          </p:cNvPr>
          <p:cNvSpPr>
            <a:spLocks noGrp="1"/>
          </p:cNvSpPr>
          <p:nvPr>
            <p:ph sz="quarter" idx="13"/>
          </p:nvPr>
        </p:nvSpPr>
        <p:spPr>
          <a:xfrm>
            <a:off x="457200" y="1556327"/>
            <a:ext cx="6944400" cy="432000"/>
          </a:xfrm>
        </p:spPr>
        <p:txBody>
          <a:bodyPr/>
          <a:lstStyle/>
          <a:p>
            <a:pPr marL="432" indent="0">
              <a:buNone/>
            </a:pPr>
            <a:r>
              <a:rPr lang="en-IN" sz="2400" dirty="0"/>
              <a:t>Draw three possible structural isomers of pentane,</a:t>
            </a:r>
          </a:p>
        </p:txBody>
      </p:sp>
      <p:graphicFrame>
        <p:nvGraphicFramePr>
          <p:cNvPr id="6" name="Object 5" descr="C sub 5 H sub 12&#10;">
            <a:extLst>
              <a:ext uri="{FF2B5EF4-FFF2-40B4-BE49-F238E27FC236}">
                <a16:creationId xmlns:a16="http://schemas.microsoft.com/office/drawing/2014/main" id="{3D7219B8-4770-4C40-9716-0D6026638D23}"/>
              </a:ext>
            </a:extLst>
          </p:cNvPr>
          <p:cNvGraphicFramePr>
            <a:graphicFrameLocks noChangeAspect="1"/>
          </p:cNvGraphicFramePr>
          <p:nvPr>
            <p:extLst/>
          </p:nvPr>
        </p:nvGraphicFramePr>
        <p:xfrm>
          <a:off x="7461781" y="1596574"/>
          <a:ext cx="901700" cy="381000"/>
        </p:xfrm>
        <a:graphic>
          <a:graphicData uri="http://schemas.openxmlformats.org/presentationml/2006/ole">
            <mc:AlternateContent xmlns:mc="http://schemas.openxmlformats.org/markup-compatibility/2006">
              <mc:Choice xmlns:v="urn:schemas-microsoft-com:vml" Requires="v">
                <p:oleObj spid="_x0000_s20484" name="Equation" r:id="rId4" imgW="901440" imgH="380880" progId="Equation.DSMT4">
                  <p:embed/>
                </p:oleObj>
              </mc:Choice>
              <mc:Fallback>
                <p:oleObj name="Equation" r:id="rId4" imgW="901440" imgH="380880" progId="Equation.DSMT4">
                  <p:embed/>
                  <p:pic>
                    <p:nvPicPr>
                      <p:cNvPr id="6" name="Object 5" descr="C sub 5 H sub 12&#10;">
                        <a:extLst>
                          <a:ext uri="{FF2B5EF4-FFF2-40B4-BE49-F238E27FC236}">
                            <a16:creationId xmlns:a16="http://schemas.microsoft.com/office/drawing/2014/main" id="{3D7219B8-4770-4C40-9716-0D6026638D23}"/>
                          </a:ext>
                        </a:extLst>
                      </p:cNvPr>
                      <p:cNvPicPr/>
                      <p:nvPr/>
                    </p:nvPicPr>
                    <p:blipFill>
                      <a:blip r:embed="rId5"/>
                      <a:stretch>
                        <a:fillRect/>
                      </a:stretch>
                    </p:blipFill>
                    <p:spPr>
                      <a:xfrm>
                        <a:off x="7461781" y="1596574"/>
                        <a:ext cx="901700" cy="381000"/>
                      </a:xfrm>
                      <a:prstGeom prst="rect">
                        <a:avLst/>
                      </a:prstGeom>
                    </p:spPr>
                  </p:pic>
                </p:oleObj>
              </mc:Fallback>
            </mc:AlternateContent>
          </a:graphicData>
        </a:graphic>
      </p:graphicFrame>
      <p:pic>
        <p:nvPicPr>
          <p:cNvPr id="7" name="Content Placeholder 6" descr="The isomers are as follows. For long description in Notes pane, press F6.">
            <a:extLst>
              <a:ext uri="{FF2B5EF4-FFF2-40B4-BE49-F238E27FC236}">
                <a16:creationId xmlns:a16="http://schemas.microsoft.com/office/drawing/2014/main" id="{10D839D6-8763-455C-8766-492E3C6BAC1E}"/>
              </a:ext>
            </a:extLst>
          </p:cNvPr>
          <p:cNvPicPr>
            <a:picLocks noGrp="1" noChangeAspect="1"/>
          </p:cNvPicPr>
          <p:nvPr>
            <p:ph sz="quarter" idx="14"/>
          </p:nvPr>
        </p:nvPicPr>
        <p:blipFill>
          <a:blip r:embed="rId6"/>
          <a:stretch>
            <a:fillRect/>
          </a:stretch>
        </p:blipFill>
        <p:spPr>
          <a:xfrm>
            <a:off x="542194" y="2265970"/>
            <a:ext cx="8059611" cy="1920406"/>
          </a:xfrm>
          <a:prstGeom prst="rect">
            <a:avLst/>
          </a:prstGeom>
        </p:spPr>
      </p:pic>
    </p:spTree>
    <p:extLst>
      <p:ext uri="{BB962C8B-B14F-4D97-AF65-F5344CB8AC3E}">
        <p14:creationId xmlns:p14="http://schemas.microsoft.com/office/powerpoint/2010/main" val="1483260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CB5C-1C36-40BC-8414-FE0DB5DB94CE}"/>
              </a:ext>
            </a:extLst>
          </p:cNvPr>
          <p:cNvSpPr>
            <a:spLocks noGrp="1"/>
          </p:cNvSpPr>
          <p:nvPr>
            <p:ph type="title"/>
          </p:nvPr>
        </p:nvSpPr>
        <p:spPr/>
        <p:txBody>
          <a:bodyPr/>
          <a:lstStyle/>
          <a:p>
            <a:r>
              <a:rPr lang="en-IN" dirty="0"/>
              <a:t>Alkane Substituents</a:t>
            </a:r>
          </a:p>
        </p:txBody>
      </p:sp>
      <p:sp>
        <p:nvSpPr>
          <p:cNvPr id="3" name="Content Placeholder 2">
            <a:extLst>
              <a:ext uri="{FF2B5EF4-FFF2-40B4-BE49-F238E27FC236}">
                <a16:creationId xmlns:a16="http://schemas.microsoft.com/office/drawing/2014/main" id="{020CE7DB-5C55-46E8-BE76-F9B8EFD60232}"/>
              </a:ext>
            </a:extLst>
          </p:cNvPr>
          <p:cNvSpPr>
            <a:spLocks noGrp="1"/>
          </p:cNvSpPr>
          <p:nvPr>
            <p:ph sz="quarter" idx="13"/>
          </p:nvPr>
        </p:nvSpPr>
        <p:spPr>
          <a:xfrm>
            <a:off x="457200" y="1556326"/>
            <a:ext cx="8229600" cy="2577792"/>
          </a:xfrm>
        </p:spPr>
        <p:txBody>
          <a:bodyPr/>
          <a:lstStyle/>
          <a:p>
            <a:pPr marL="432" indent="0">
              <a:buNone/>
            </a:pPr>
            <a:r>
              <a:rPr lang="en-IN" sz="2400" b="1" dirty="0"/>
              <a:t>Substituents</a:t>
            </a:r>
            <a:r>
              <a:rPr lang="en-IN" sz="2400" dirty="0"/>
              <a:t> are atoms or groups of atoms attached to the carbon chain and include alkyl and halo groups.</a:t>
            </a:r>
          </a:p>
          <a:p>
            <a:pPr marL="432" indent="0">
              <a:buNone/>
            </a:pPr>
            <a:r>
              <a:rPr lang="en-IN" sz="2400" b="1" dirty="0"/>
              <a:t>Alkyl groups</a:t>
            </a:r>
            <a:r>
              <a:rPr lang="en-IN" sz="2400" dirty="0"/>
              <a:t> are</a:t>
            </a:r>
          </a:p>
          <a:p>
            <a:r>
              <a:rPr lang="en-IN" sz="2400" dirty="0"/>
              <a:t>groups of carbon atoms attached to carbon chains</a:t>
            </a:r>
          </a:p>
          <a:p>
            <a:r>
              <a:rPr lang="en-IN" sz="2400" dirty="0"/>
              <a:t>named in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system with an </a:t>
            </a:r>
            <a:r>
              <a:rPr lang="en-IN" sz="2400" b="1" dirty="0"/>
              <a:t>yl</a:t>
            </a:r>
            <a:r>
              <a:rPr lang="en-IN" sz="2400" dirty="0"/>
              <a:t> ending</a:t>
            </a:r>
          </a:p>
        </p:txBody>
      </p:sp>
      <p:sp>
        <p:nvSpPr>
          <p:cNvPr id="4" name="Content Placeholder 3">
            <a:extLst>
              <a:ext uri="{FF2B5EF4-FFF2-40B4-BE49-F238E27FC236}">
                <a16:creationId xmlns:a16="http://schemas.microsoft.com/office/drawing/2014/main" id="{D0DA4AF1-4FBE-478D-8F9B-DADD3B0A62A0}"/>
              </a:ext>
            </a:extLst>
          </p:cNvPr>
          <p:cNvSpPr>
            <a:spLocks noGrp="1"/>
          </p:cNvSpPr>
          <p:nvPr>
            <p:ph sz="quarter" idx="14"/>
          </p:nvPr>
        </p:nvSpPr>
        <p:spPr>
          <a:xfrm>
            <a:off x="457199" y="4245862"/>
            <a:ext cx="8442101" cy="1989044"/>
          </a:xfrm>
        </p:spPr>
        <p:txBody>
          <a:bodyPr/>
          <a:lstStyle/>
          <a:p>
            <a:pPr marL="432" indent="0">
              <a:buNone/>
            </a:pPr>
            <a:r>
              <a:rPr lang="en-IN" sz="2400" b="1" dirty="0"/>
              <a:t>Halo substituents</a:t>
            </a:r>
            <a:r>
              <a:rPr lang="en-IN" sz="2400" dirty="0"/>
              <a:t> are</a:t>
            </a:r>
          </a:p>
          <a:p>
            <a:r>
              <a:rPr lang="en-IN" sz="2400" dirty="0"/>
              <a:t>halogen atoms attached to the carbon chain</a:t>
            </a:r>
          </a:p>
          <a:p>
            <a:r>
              <a:rPr lang="en-IN" sz="2400" dirty="0"/>
              <a:t>named in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system as </a:t>
            </a:r>
            <a:r>
              <a:rPr lang="en-IN" sz="2400" b="1" dirty="0"/>
              <a:t>fluoro, chloro, bromo,</a:t>
            </a:r>
            <a:r>
              <a:rPr lang="en-IN" sz="2400" dirty="0"/>
              <a:t> or </a:t>
            </a:r>
            <a:r>
              <a:rPr lang="en-IN" sz="2400" b="1" dirty="0"/>
              <a:t>iodo</a:t>
            </a:r>
            <a:r>
              <a:rPr lang="en-IN" sz="2400" dirty="0"/>
              <a:t>.</a:t>
            </a:r>
          </a:p>
        </p:txBody>
      </p:sp>
    </p:spTree>
    <p:extLst>
      <p:ext uri="{BB962C8B-B14F-4D97-AF65-F5344CB8AC3E}">
        <p14:creationId xmlns:p14="http://schemas.microsoft.com/office/powerpoint/2010/main" val="568918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D449-BABE-46F5-9211-00EF15F8B35E}"/>
              </a:ext>
            </a:extLst>
          </p:cNvPr>
          <p:cNvSpPr>
            <a:spLocks noGrp="1"/>
          </p:cNvSpPr>
          <p:nvPr>
            <p:ph type="title"/>
          </p:nvPr>
        </p:nvSpPr>
        <p:spPr/>
        <p:txBody>
          <a:bodyPr/>
          <a:lstStyle/>
          <a:p>
            <a:r>
              <a:rPr lang="en-IN" dirty="0"/>
              <a:t>Substituents and Alkyl Groups</a:t>
            </a:r>
          </a:p>
        </p:txBody>
      </p:sp>
      <p:sp>
        <p:nvSpPr>
          <p:cNvPr id="3" name="Content Placeholder 2">
            <a:extLst>
              <a:ext uri="{FF2B5EF4-FFF2-40B4-BE49-F238E27FC236}">
                <a16:creationId xmlns:a16="http://schemas.microsoft.com/office/drawing/2014/main" id="{D9D1FF3F-C553-4294-8B75-10FBC087FF17}"/>
              </a:ext>
            </a:extLst>
          </p:cNvPr>
          <p:cNvSpPr>
            <a:spLocks noGrp="1"/>
          </p:cNvSpPr>
          <p:nvPr>
            <p:ph sz="quarter" idx="13"/>
          </p:nvPr>
        </p:nvSpPr>
        <p:spPr>
          <a:xfrm>
            <a:off x="457200" y="1556327"/>
            <a:ext cx="8229600" cy="324000"/>
          </a:xfrm>
        </p:spPr>
        <p:txBody>
          <a:bodyPr/>
          <a:lstStyle/>
          <a:p>
            <a:pPr marL="432" indent="0">
              <a:buNone/>
            </a:pPr>
            <a:r>
              <a:rPr lang="en-IN" sz="2400" b="1" dirty="0"/>
              <a:t>Table 11.5</a:t>
            </a:r>
            <a:r>
              <a:rPr lang="en-IN" sz="2400" dirty="0"/>
              <a:t> Formulas and Names of Some Common Substituents</a:t>
            </a:r>
          </a:p>
        </p:txBody>
      </p:sp>
      <p:pic>
        <p:nvPicPr>
          <p:cNvPr id="6" name="Content Placeholder 5" descr="A table shows the condensed structural formulas and names for substituents. For long description in Notes pane, press F6.">
            <a:extLst>
              <a:ext uri="{FF2B5EF4-FFF2-40B4-BE49-F238E27FC236}">
                <a16:creationId xmlns:a16="http://schemas.microsoft.com/office/drawing/2014/main" id="{AA14A201-10DF-497F-9822-27052B944B38}"/>
              </a:ext>
            </a:extLst>
          </p:cNvPr>
          <p:cNvPicPr>
            <a:picLocks noGrp="1" noChangeAspect="1"/>
          </p:cNvPicPr>
          <p:nvPr>
            <p:ph sz="quarter" idx="14"/>
          </p:nvPr>
        </p:nvPicPr>
        <p:blipFill>
          <a:blip r:embed="rId3"/>
          <a:stretch>
            <a:fillRect/>
          </a:stretch>
        </p:blipFill>
        <p:spPr>
          <a:xfrm>
            <a:off x="468313" y="2418971"/>
            <a:ext cx="8181541" cy="3499407"/>
          </a:xfrm>
          <a:prstGeom prst="rect">
            <a:avLst/>
          </a:prstGeom>
        </p:spPr>
      </p:pic>
    </p:spTree>
    <p:extLst>
      <p:ext uri="{BB962C8B-B14F-4D97-AF65-F5344CB8AC3E}">
        <p14:creationId xmlns:p14="http://schemas.microsoft.com/office/powerpoint/2010/main" val="2602309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E257-ACEF-4824-A4BF-9930D0804D2F}"/>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9EABA6A5-759A-4FA9-81E5-DE26D3809C36}"/>
              </a:ext>
            </a:extLst>
          </p:cNvPr>
          <p:cNvSpPr>
            <a:spLocks noGrp="1"/>
          </p:cNvSpPr>
          <p:nvPr>
            <p:ph sz="quarter" idx="13"/>
          </p:nvPr>
        </p:nvSpPr>
        <p:spPr>
          <a:xfrm>
            <a:off x="457200" y="1556327"/>
            <a:ext cx="8229600" cy="432000"/>
          </a:xfrm>
        </p:spPr>
        <p:txBody>
          <a:bodyPr/>
          <a:lstStyle/>
          <a:p>
            <a:pPr marL="432" indent="0">
              <a:buNone/>
            </a:pPr>
            <a:r>
              <a:rPr lang="en-IN" sz="2400" dirty="0"/>
              <a:t>Give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 for the following compound:</a:t>
            </a:r>
          </a:p>
        </p:txBody>
      </p:sp>
      <p:pic>
        <p:nvPicPr>
          <p:cNvPr id="6" name="Content Placeholder 5" descr="H, single bond, C, single bond, C, single bond, C, single bond, C, single bond, C, single bond, H. For long description in Notes pane, press F6.">
            <a:extLst>
              <a:ext uri="{FF2B5EF4-FFF2-40B4-BE49-F238E27FC236}">
                <a16:creationId xmlns:a16="http://schemas.microsoft.com/office/drawing/2014/main" id="{59EA1D0B-E490-420E-9C49-F87033752EBE}"/>
              </a:ext>
            </a:extLst>
          </p:cNvPr>
          <p:cNvPicPr>
            <a:picLocks noGrp="1" noChangeAspect="1"/>
          </p:cNvPicPr>
          <p:nvPr>
            <p:ph sz="quarter" idx="14"/>
          </p:nvPr>
        </p:nvPicPr>
        <p:blipFill>
          <a:blip r:embed="rId3"/>
          <a:stretch>
            <a:fillRect/>
          </a:stretch>
        </p:blipFill>
        <p:spPr>
          <a:xfrm>
            <a:off x="2432118" y="2461660"/>
            <a:ext cx="4279763" cy="1609483"/>
          </a:xfrm>
          <a:prstGeom prst="rect">
            <a:avLst/>
          </a:prstGeom>
        </p:spPr>
      </p:pic>
    </p:spTree>
    <p:extLst>
      <p:ext uri="{BB962C8B-B14F-4D97-AF65-F5344CB8AC3E}">
        <p14:creationId xmlns:p14="http://schemas.microsoft.com/office/powerpoint/2010/main" val="31975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A20D-478E-4DC5-811A-7DA995BED30C}"/>
              </a:ext>
            </a:extLst>
          </p:cNvPr>
          <p:cNvSpPr>
            <a:spLocks noGrp="1"/>
          </p:cNvSpPr>
          <p:nvPr>
            <p:ph type="title"/>
          </p:nvPr>
        </p:nvSpPr>
        <p:spPr/>
        <p:txBody>
          <a:bodyPr/>
          <a:lstStyle/>
          <a:p>
            <a:r>
              <a:rPr lang="en-IN" dirty="0"/>
              <a:t>Organic Compounds</a:t>
            </a:r>
          </a:p>
        </p:txBody>
      </p:sp>
      <p:sp>
        <p:nvSpPr>
          <p:cNvPr id="3" name="Content Placeholder 2">
            <a:extLst>
              <a:ext uri="{FF2B5EF4-FFF2-40B4-BE49-F238E27FC236}">
                <a16:creationId xmlns:a16="http://schemas.microsoft.com/office/drawing/2014/main" id="{954BA582-5632-4226-A2A6-923F927BC2C8}"/>
              </a:ext>
            </a:extLst>
          </p:cNvPr>
          <p:cNvSpPr>
            <a:spLocks noGrp="1"/>
          </p:cNvSpPr>
          <p:nvPr>
            <p:ph sz="quarter" idx="13"/>
          </p:nvPr>
        </p:nvSpPr>
        <p:spPr>
          <a:xfrm>
            <a:off x="457200" y="1556326"/>
            <a:ext cx="8229600" cy="2863273"/>
          </a:xfrm>
        </p:spPr>
        <p:txBody>
          <a:bodyPr/>
          <a:lstStyle/>
          <a:p>
            <a:pPr marL="432" indent="0">
              <a:buNone/>
            </a:pPr>
            <a:r>
              <a:rPr lang="en-IN" sz="2400" dirty="0"/>
              <a:t>An </a:t>
            </a:r>
            <a:r>
              <a:rPr lang="en-IN" sz="2400" b="1" dirty="0"/>
              <a:t>organic compound</a:t>
            </a:r>
          </a:p>
          <a:p>
            <a:r>
              <a:rPr lang="en-IN" sz="2400" dirty="0"/>
              <a:t>is a compound made from carbon and hydrogen atoms</a:t>
            </a:r>
          </a:p>
          <a:p>
            <a:r>
              <a:rPr lang="en-IN" sz="2400" dirty="0"/>
              <a:t>may also contain other </a:t>
            </a:r>
            <a:r>
              <a:rPr lang="en-IN" sz="2400" dirty="0" err="1"/>
              <a:t>nonmetals</a:t>
            </a:r>
            <a:r>
              <a:rPr lang="en-IN" sz="2400" dirty="0"/>
              <a:t> such as oxygen, </a:t>
            </a:r>
            <a:r>
              <a:rPr lang="en-IN" sz="2400" dirty="0" err="1"/>
              <a:t>sulfur</a:t>
            </a:r>
            <a:r>
              <a:rPr lang="en-IN" sz="2400" dirty="0"/>
              <a:t>, nitrogen, phosphorus, or a halogen</a:t>
            </a:r>
          </a:p>
          <a:p>
            <a:r>
              <a:rPr lang="en-IN" sz="2400" dirty="0"/>
              <a:t>is often found in common products such as gasoline, medicines, shampoos, plastics, and perfumes</a:t>
            </a:r>
          </a:p>
        </p:txBody>
      </p:sp>
      <p:sp>
        <p:nvSpPr>
          <p:cNvPr id="4" name="Content Placeholder 3">
            <a:extLst>
              <a:ext uri="{FF2B5EF4-FFF2-40B4-BE49-F238E27FC236}">
                <a16:creationId xmlns:a16="http://schemas.microsoft.com/office/drawing/2014/main" id="{87512C07-3FAC-4F94-962F-6A46CD0220C2}"/>
              </a:ext>
            </a:extLst>
          </p:cNvPr>
          <p:cNvSpPr>
            <a:spLocks noGrp="1"/>
          </p:cNvSpPr>
          <p:nvPr>
            <p:ph sz="quarter" idx="14"/>
          </p:nvPr>
        </p:nvSpPr>
        <p:spPr>
          <a:xfrm>
            <a:off x="457200" y="4572000"/>
            <a:ext cx="8229600" cy="869576"/>
          </a:xfrm>
        </p:spPr>
        <p:txBody>
          <a:bodyPr/>
          <a:lstStyle/>
          <a:p>
            <a:pPr marL="432" indent="0">
              <a:buNone/>
            </a:pPr>
            <a:r>
              <a:rPr lang="en-IN" sz="2400" dirty="0"/>
              <a:t>The formulas of organic compounds are written with carbon first, followed by hydrogen, and then any other elements.</a:t>
            </a:r>
          </a:p>
        </p:txBody>
      </p:sp>
    </p:spTree>
    <p:extLst>
      <p:ext uri="{BB962C8B-B14F-4D97-AF65-F5344CB8AC3E}">
        <p14:creationId xmlns:p14="http://schemas.microsoft.com/office/powerpoint/2010/main" val="2239239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A02F-F89E-4B3A-AE28-572395883349}"/>
              </a:ext>
            </a:extLst>
          </p:cNvPr>
          <p:cNvSpPr>
            <a:spLocks noGrp="1"/>
          </p:cNvSpPr>
          <p:nvPr>
            <p:ph type="title"/>
          </p:nvPr>
        </p:nvSpPr>
        <p:spPr/>
        <p:txBody>
          <a:bodyPr/>
          <a:lstStyle/>
          <a:p>
            <a:r>
              <a:rPr lang="en-IN" dirty="0"/>
              <a:t>Solution 2 </a:t>
            </a:r>
            <a:r>
              <a:rPr lang="en-IN" sz="2000" b="0" baseline="0" dirty="0"/>
              <a:t>(1 of 2)</a:t>
            </a:r>
          </a:p>
        </p:txBody>
      </p:sp>
      <p:graphicFrame>
        <p:nvGraphicFramePr>
          <p:cNvPr id="15" name="Table 15">
            <a:extLst>
              <a:ext uri="{FF2B5EF4-FFF2-40B4-BE49-F238E27FC236}">
                <a16:creationId xmlns:a16="http://schemas.microsoft.com/office/drawing/2014/main" id="{3A5FB7E0-0031-47CF-BFB7-D15AE9E284B1}"/>
              </a:ext>
            </a:extLst>
          </p:cNvPr>
          <p:cNvGraphicFramePr>
            <a:graphicFrameLocks noGrp="1"/>
          </p:cNvGraphicFramePr>
          <p:nvPr>
            <p:ph sz="quarter" idx="15"/>
            <p:extLst/>
          </p:nvPr>
        </p:nvGraphicFramePr>
        <p:xfrm>
          <a:off x="514800" y="1540800"/>
          <a:ext cx="8121600" cy="1828800"/>
        </p:xfrm>
        <a:graphic>
          <a:graphicData uri="http://schemas.openxmlformats.org/drawingml/2006/table">
            <a:tbl>
              <a:tblPr firstRow="1" bandRow="1">
                <a:tableStyleId>{2D5ABB26-0587-4C30-8999-92F81FD0307C}</a:tableStyleId>
              </a:tblPr>
              <a:tblGrid>
                <a:gridCol w="2030400">
                  <a:extLst>
                    <a:ext uri="{9D8B030D-6E8A-4147-A177-3AD203B41FA5}">
                      <a16:colId xmlns:a16="http://schemas.microsoft.com/office/drawing/2014/main" val="2273948372"/>
                    </a:ext>
                  </a:extLst>
                </a:gridCol>
                <a:gridCol w="2030400">
                  <a:extLst>
                    <a:ext uri="{9D8B030D-6E8A-4147-A177-3AD203B41FA5}">
                      <a16:colId xmlns:a16="http://schemas.microsoft.com/office/drawing/2014/main" val="262050945"/>
                    </a:ext>
                  </a:extLst>
                </a:gridCol>
                <a:gridCol w="2030400">
                  <a:extLst>
                    <a:ext uri="{9D8B030D-6E8A-4147-A177-3AD203B41FA5}">
                      <a16:colId xmlns:a16="http://schemas.microsoft.com/office/drawing/2014/main" val="4263057866"/>
                    </a:ext>
                  </a:extLst>
                </a:gridCol>
                <a:gridCol w="2030400">
                  <a:extLst>
                    <a:ext uri="{9D8B030D-6E8A-4147-A177-3AD203B41FA5}">
                      <a16:colId xmlns:a16="http://schemas.microsoft.com/office/drawing/2014/main" val="3358799767"/>
                    </a:ext>
                  </a:extLst>
                </a:gridCol>
              </a:tblGrid>
              <a:tr h="370840">
                <a:tc>
                  <a:txBody>
                    <a:bodyPr/>
                    <a:lstStyle/>
                    <a:p>
                      <a:r>
                        <a:rPr lang="en-US" sz="1800" b="1" baseline="0" dirty="0">
                          <a:solidFill>
                            <a:schemeClr val="tx1"/>
                          </a:solidFill>
                          <a:latin typeface="+mn-lt"/>
                        </a:rPr>
                        <a:t>Analyze the Problem</a:t>
                      </a:r>
                      <a:endParaRPr lang="en-IN" sz="1800"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rPr>
                        <a:t>Given</a:t>
                      </a:r>
                      <a:endParaRPr lang="en-IN" sz="1800"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rPr>
                        <a:t>Need</a:t>
                      </a:r>
                      <a:endParaRPr lang="en-IN" sz="1800"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rPr>
                        <a:t>Connect</a:t>
                      </a:r>
                      <a:endParaRPr lang="en-IN" sz="1800" baseline="0" dirty="0">
                        <a:solidFill>
                          <a:schemeClr val="tx1"/>
                        </a:solidFill>
                        <a:latin typeface="+mn-lt"/>
                      </a:endParaRP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45508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five-carbon chain, one methyl group, one chloro group</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I</a:t>
                      </a:r>
                      <a:r>
                        <a:rPr lang="en-US" sz="100" baseline="0" dirty="0">
                          <a:solidFill>
                            <a:schemeClr val="tx1"/>
                          </a:solidFill>
                          <a:latin typeface="+mn-lt"/>
                        </a:rPr>
                        <a:t> </a:t>
                      </a:r>
                      <a:r>
                        <a:rPr lang="en-US" sz="1800" dirty="0">
                          <a:solidFill>
                            <a:schemeClr val="tx1"/>
                          </a:solidFill>
                          <a:latin typeface="+mn-lt"/>
                        </a:rPr>
                        <a:t>U</a:t>
                      </a:r>
                      <a:r>
                        <a:rPr lang="en-US" sz="100" baseline="0" dirty="0">
                          <a:solidFill>
                            <a:schemeClr val="tx1"/>
                          </a:solidFill>
                          <a:latin typeface="+mn-lt"/>
                        </a:rPr>
                        <a:t> </a:t>
                      </a:r>
                      <a:r>
                        <a:rPr lang="en-US" sz="1800" dirty="0">
                          <a:solidFill>
                            <a:schemeClr val="tx1"/>
                          </a:solidFill>
                          <a:latin typeface="+mn-lt"/>
                        </a:rPr>
                        <a:t>P</a:t>
                      </a:r>
                      <a:r>
                        <a:rPr lang="en-US" sz="100" baseline="0" dirty="0">
                          <a:solidFill>
                            <a:schemeClr val="tx1"/>
                          </a:solidFill>
                          <a:latin typeface="+mn-lt"/>
                        </a:rPr>
                        <a:t> </a:t>
                      </a:r>
                      <a:r>
                        <a:rPr lang="en-US" sz="1800" dirty="0">
                          <a:solidFill>
                            <a:schemeClr val="tx1"/>
                          </a:solidFill>
                          <a:latin typeface="+mn-lt"/>
                        </a:rPr>
                        <a:t>A</a:t>
                      </a:r>
                      <a:r>
                        <a:rPr lang="en-US" sz="100" baseline="0" dirty="0">
                          <a:solidFill>
                            <a:schemeClr val="tx1"/>
                          </a:solidFill>
                          <a:latin typeface="+mn-lt"/>
                        </a:rPr>
                        <a:t> </a:t>
                      </a:r>
                      <a:r>
                        <a:rPr lang="en-US" sz="1800" dirty="0">
                          <a:solidFill>
                            <a:schemeClr val="tx1"/>
                          </a:solidFill>
                          <a:latin typeface="+mn-lt"/>
                        </a:rPr>
                        <a:t>C name</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position of substituents on the carbon chain</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6956189"/>
                  </a:ext>
                </a:extLst>
              </a:tr>
            </a:tbl>
          </a:graphicData>
        </a:graphic>
      </p:graphicFrame>
      <p:sp>
        <p:nvSpPr>
          <p:cNvPr id="3" name="Content Placeholder 2">
            <a:extLst>
              <a:ext uri="{FF2B5EF4-FFF2-40B4-BE49-F238E27FC236}">
                <a16:creationId xmlns:a16="http://schemas.microsoft.com/office/drawing/2014/main" id="{ED0B1016-D1A8-4012-A7E7-13524F324E07}"/>
              </a:ext>
            </a:extLst>
          </p:cNvPr>
          <p:cNvSpPr>
            <a:spLocks noGrp="1"/>
          </p:cNvSpPr>
          <p:nvPr>
            <p:ph sz="quarter" idx="14"/>
          </p:nvPr>
        </p:nvSpPr>
        <p:spPr>
          <a:xfrm>
            <a:off x="515112" y="3495838"/>
            <a:ext cx="8232776" cy="1382991"/>
          </a:xfrm>
        </p:spPr>
        <p:txBody>
          <a:bodyPr/>
          <a:lstStyle/>
          <a:p>
            <a:pPr marL="900000" indent="-900000">
              <a:buNone/>
            </a:pPr>
            <a:r>
              <a:rPr lang="en-IN" sz="2400" b="1" dirty="0"/>
              <a:t>Step 1 Write the alkane name for the longest chain of carbon atoms.</a:t>
            </a:r>
          </a:p>
          <a:p>
            <a:pPr marL="0" indent="0">
              <a:buNone/>
            </a:pPr>
            <a:r>
              <a:rPr lang="en-IN" sz="2400" dirty="0"/>
              <a:t>The longest chain has five carbons—pentane.</a:t>
            </a:r>
          </a:p>
        </p:txBody>
      </p:sp>
      <p:pic>
        <p:nvPicPr>
          <p:cNvPr id="16" name="Content Placeholder 15" descr="H, single bond, C, single bond, C, single bond, C, single bond, C, single bond, C, single bond, H. For long description in Notes pane, press F6.">
            <a:extLst>
              <a:ext uri="{FF2B5EF4-FFF2-40B4-BE49-F238E27FC236}">
                <a16:creationId xmlns:a16="http://schemas.microsoft.com/office/drawing/2014/main" id="{E331EB6E-30B9-41F0-A82D-A75713955606}"/>
              </a:ext>
            </a:extLst>
          </p:cNvPr>
          <p:cNvPicPr>
            <a:picLocks noGrp="1" noChangeAspect="1"/>
          </p:cNvPicPr>
          <p:nvPr>
            <p:ph sz="quarter" idx="16"/>
          </p:nvPr>
        </p:nvPicPr>
        <p:blipFill>
          <a:blip r:embed="rId3"/>
          <a:stretch>
            <a:fillRect/>
          </a:stretch>
        </p:blipFill>
        <p:spPr>
          <a:xfrm>
            <a:off x="2838358" y="4984322"/>
            <a:ext cx="3584759" cy="1341236"/>
          </a:xfrm>
          <a:prstGeom prst="rect">
            <a:avLst/>
          </a:prstGeom>
        </p:spPr>
      </p:pic>
    </p:spTree>
    <p:extLst>
      <p:ext uri="{BB962C8B-B14F-4D97-AF65-F5344CB8AC3E}">
        <p14:creationId xmlns:p14="http://schemas.microsoft.com/office/powerpoint/2010/main" val="3997832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1BB4-158B-46F2-8D33-0ED22774D215}"/>
              </a:ext>
            </a:extLst>
          </p:cNvPr>
          <p:cNvSpPr>
            <a:spLocks noGrp="1"/>
          </p:cNvSpPr>
          <p:nvPr>
            <p:ph type="title"/>
          </p:nvPr>
        </p:nvSpPr>
        <p:spPr/>
        <p:txBody>
          <a:bodyPr/>
          <a:lstStyle/>
          <a:p>
            <a:r>
              <a:rPr lang="en-IN" dirty="0"/>
              <a:t>Solution 2 </a:t>
            </a:r>
            <a:r>
              <a:rPr lang="en-IN" sz="2000" b="0" dirty="0"/>
              <a:t>(2 of 2)</a:t>
            </a:r>
            <a:endParaRPr lang="en-IN" dirty="0"/>
          </a:p>
        </p:txBody>
      </p:sp>
      <p:sp>
        <p:nvSpPr>
          <p:cNvPr id="3" name="Content Placeholder 2">
            <a:extLst>
              <a:ext uri="{FF2B5EF4-FFF2-40B4-BE49-F238E27FC236}">
                <a16:creationId xmlns:a16="http://schemas.microsoft.com/office/drawing/2014/main" id="{F570709B-E0AB-4492-9DAB-7A4B3949A60A}"/>
              </a:ext>
            </a:extLst>
          </p:cNvPr>
          <p:cNvSpPr>
            <a:spLocks noGrp="1"/>
          </p:cNvSpPr>
          <p:nvPr>
            <p:ph sz="quarter" idx="14"/>
          </p:nvPr>
        </p:nvSpPr>
        <p:spPr>
          <a:xfrm>
            <a:off x="457200" y="1555199"/>
            <a:ext cx="8229600" cy="792000"/>
          </a:xfrm>
        </p:spPr>
        <p:txBody>
          <a:bodyPr/>
          <a:lstStyle/>
          <a:p>
            <a:pPr marL="900000" indent="-900000">
              <a:buNone/>
            </a:pPr>
            <a:r>
              <a:rPr lang="en-IN" sz="2400" b="1" dirty="0"/>
              <a:t>Step 2 Number the carbon atoms from the end nearer a substituent.</a:t>
            </a:r>
          </a:p>
        </p:txBody>
      </p:sp>
      <p:pic>
        <p:nvPicPr>
          <p:cNvPr id="14" name="Content Placeholder 13" descr="The C atoms in the chain are labeled 1, 2, 3, 4, and 5 from left to right. The C l atom is above the second C, and C H 3 is below the third C. As such, the molecule is 2-chloro-3-methylpentane.">
            <a:extLst>
              <a:ext uri="{FF2B5EF4-FFF2-40B4-BE49-F238E27FC236}">
                <a16:creationId xmlns:a16="http://schemas.microsoft.com/office/drawing/2014/main" id="{6B3E718E-DA26-4872-B286-4F032F9651BC}"/>
              </a:ext>
            </a:extLst>
          </p:cNvPr>
          <p:cNvPicPr>
            <a:picLocks noGrp="1" noChangeAspect="1"/>
          </p:cNvPicPr>
          <p:nvPr>
            <p:ph sz="quarter" idx="16"/>
          </p:nvPr>
        </p:nvPicPr>
        <p:blipFill>
          <a:blip r:embed="rId2"/>
          <a:stretch>
            <a:fillRect/>
          </a:stretch>
        </p:blipFill>
        <p:spPr>
          <a:xfrm>
            <a:off x="1992628" y="2520878"/>
            <a:ext cx="5169856" cy="2334970"/>
          </a:xfrm>
          <a:prstGeom prst="rect">
            <a:avLst/>
          </a:prstGeom>
        </p:spPr>
      </p:pic>
      <p:sp>
        <p:nvSpPr>
          <p:cNvPr id="4" name="Content Placeholder 3">
            <a:extLst>
              <a:ext uri="{FF2B5EF4-FFF2-40B4-BE49-F238E27FC236}">
                <a16:creationId xmlns:a16="http://schemas.microsoft.com/office/drawing/2014/main" id="{EBAEF898-8E16-46CF-AF8C-ABA5B1CCFECB}"/>
              </a:ext>
            </a:extLst>
          </p:cNvPr>
          <p:cNvSpPr>
            <a:spLocks noGrp="1"/>
          </p:cNvSpPr>
          <p:nvPr>
            <p:ph sz="quarter" idx="15"/>
          </p:nvPr>
        </p:nvSpPr>
        <p:spPr>
          <a:xfrm>
            <a:off x="457200" y="5046460"/>
            <a:ext cx="8229600" cy="1255955"/>
          </a:xfrm>
        </p:spPr>
        <p:txBody>
          <a:bodyPr/>
          <a:lstStyle/>
          <a:p>
            <a:pPr marL="900000" indent="-900000">
              <a:buNone/>
            </a:pPr>
            <a:r>
              <a:rPr lang="en-IN" sz="2400" b="1" dirty="0"/>
              <a:t>Step 3 Give the location and name for each substituent (alphabetical order) as a prefix to the name of the main chain.</a:t>
            </a:r>
          </a:p>
        </p:txBody>
      </p:sp>
    </p:spTree>
    <p:extLst>
      <p:ext uri="{BB962C8B-B14F-4D97-AF65-F5344CB8AC3E}">
        <p14:creationId xmlns:p14="http://schemas.microsoft.com/office/powerpoint/2010/main" val="1433590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7506-0F61-47AF-A94B-261E3C11E5F6}"/>
              </a:ext>
            </a:extLst>
          </p:cNvPr>
          <p:cNvSpPr>
            <a:spLocks noGrp="1"/>
          </p:cNvSpPr>
          <p:nvPr>
            <p:ph type="title"/>
          </p:nvPr>
        </p:nvSpPr>
        <p:spPr/>
        <p:txBody>
          <a:bodyPr/>
          <a:lstStyle/>
          <a:p>
            <a:r>
              <a:rPr lang="en-IN" sz="3400" dirty="0"/>
              <a:t>Naming Cycloalkanes with Substituents</a:t>
            </a:r>
          </a:p>
        </p:txBody>
      </p:sp>
      <p:sp>
        <p:nvSpPr>
          <p:cNvPr id="3" name="Content Placeholder 2">
            <a:extLst>
              <a:ext uri="{FF2B5EF4-FFF2-40B4-BE49-F238E27FC236}">
                <a16:creationId xmlns:a16="http://schemas.microsoft.com/office/drawing/2014/main" id="{17252800-96D5-4D58-BC66-6C19FE448832}"/>
              </a:ext>
            </a:extLst>
          </p:cNvPr>
          <p:cNvSpPr>
            <a:spLocks noGrp="1"/>
          </p:cNvSpPr>
          <p:nvPr>
            <p:ph sz="quarter" idx="14"/>
          </p:nvPr>
        </p:nvSpPr>
        <p:spPr>
          <a:xfrm>
            <a:off x="457200" y="1555200"/>
            <a:ext cx="8229600" cy="2712000"/>
          </a:xfrm>
        </p:spPr>
        <p:txBody>
          <a:bodyPr/>
          <a:lstStyle/>
          <a:p>
            <a:pPr marL="432" indent="0">
              <a:buNone/>
            </a:pPr>
            <a:r>
              <a:rPr lang="en-IN" sz="2400" dirty="0"/>
              <a:t>When one substituent is attached to a carbon atom in a cycloalkane,</a:t>
            </a:r>
          </a:p>
          <a:p>
            <a:r>
              <a:rPr lang="en-IN" sz="2400" dirty="0"/>
              <a:t>the name of the substituent is placed in front of the cycloalkane name</a:t>
            </a:r>
          </a:p>
          <a:p>
            <a:r>
              <a:rPr lang="en-IN" sz="2400" dirty="0"/>
              <a:t>no number is needed for a single alkyl group or halogen atom</a:t>
            </a:r>
          </a:p>
        </p:txBody>
      </p:sp>
      <p:sp>
        <p:nvSpPr>
          <p:cNvPr id="4" name="Content Placeholder 3">
            <a:extLst>
              <a:ext uri="{FF2B5EF4-FFF2-40B4-BE49-F238E27FC236}">
                <a16:creationId xmlns:a16="http://schemas.microsoft.com/office/drawing/2014/main" id="{959EEC9E-D5B4-4556-B0E6-9E7FD3A366CE}"/>
              </a:ext>
            </a:extLst>
          </p:cNvPr>
          <p:cNvSpPr>
            <a:spLocks noGrp="1"/>
          </p:cNvSpPr>
          <p:nvPr>
            <p:ph sz="quarter" idx="15"/>
          </p:nvPr>
        </p:nvSpPr>
        <p:spPr>
          <a:xfrm>
            <a:off x="468313" y="4592398"/>
            <a:ext cx="4781020" cy="927870"/>
          </a:xfrm>
        </p:spPr>
        <p:txBody>
          <a:bodyPr/>
          <a:lstStyle/>
          <a:p>
            <a:pPr marL="432" indent="0">
              <a:buNone/>
            </a:pPr>
            <a:r>
              <a:rPr lang="en-IN" sz="2400" dirty="0"/>
              <a:t>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 for the following cycloalkane is ethylcyclohexane.</a:t>
            </a:r>
          </a:p>
        </p:txBody>
      </p:sp>
      <p:pic>
        <p:nvPicPr>
          <p:cNvPr id="14" name="Content Placeholder 13" descr="The structure is a hexagonal ring. C 2 is single bonded to C H 2 C H 3.">
            <a:extLst>
              <a:ext uri="{FF2B5EF4-FFF2-40B4-BE49-F238E27FC236}">
                <a16:creationId xmlns:a16="http://schemas.microsoft.com/office/drawing/2014/main" id="{7901B73F-FBFE-4383-81FD-017519A8A003}"/>
              </a:ext>
            </a:extLst>
          </p:cNvPr>
          <p:cNvPicPr>
            <a:picLocks noGrp="1" noChangeAspect="1"/>
          </p:cNvPicPr>
          <p:nvPr>
            <p:ph sz="quarter" idx="16"/>
          </p:nvPr>
        </p:nvPicPr>
        <p:blipFill>
          <a:blip r:embed="rId2"/>
          <a:stretch>
            <a:fillRect/>
          </a:stretch>
        </p:blipFill>
        <p:spPr>
          <a:xfrm>
            <a:off x="6020243" y="4486307"/>
            <a:ext cx="1981372" cy="1140051"/>
          </a:xfrm>
          <a:prstGeom prst="rect">
            <a:avLst/>
          </a:prstGeom>
        </p:spPr>
      </p:pic>
    </p:spTree>
    <p:extLst>
      <p:ext uri="{BB962C8B-B14F-4D97-AF65-F5344CB8AC3E}">
        <p14:creationId xmlns:p14="http://schemas.microsoft.com/office/powerpoint/2010/main" val="3916225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394E-13A0-469E-BA1C-932F51517C2E}"/>
              </a:ext>
            </a:extLst>
          </p:cNvPr>
          <p:cNvSpPr>
            <a:spLocks noGrp="1"/>
          </p:cNvSpPr>
          <p:nvPr>
            <p:ph type="title"/>
          </p:nvPr>
        </p:nvSpPr>
        <p:spPr/>
        <p:txBody>
          <a:bodyPr/>
          <a:lstStyle/>
          <a:p>
            <a:r>
              <a:rPr lang="en-IN" dirty="0"/>
              <a:t>Drawing Formulas for Alkanes</a:t>
            </a:r>
          </a:p>
        </p:txBody>
      </p:sp>
      <p:sp>
        <p:nvSpPr>
          <p:cNvPr id="3" name="Content Placeholder 2">
            <a:extLst>
              <a:ext uri="{FF2B5EF4-FFF2-40B4-BE49-F238E27FC236}">
                <a16:creationId xmlns:a16="http://schemas.microsoft.com/office/drawing/2014/main" id="{CD071FF4-2915-4C79-9C19-D0DA6EF7D245}"/>
              </a:ext>
            </a:extLst>
          </p:cNvPr>
          <p:cNvSpPr>
            <a:spLocks noGrp="1"/>
          </p:cNvSpPr>
          <p:nvPr>
            <p:ph sz="quarter" idx="13"/>
          </p:nvPr>
        </p:nvSpPr>
        <p:spPr>
          <a:xfrm>
            <a:off x="457200" y="1556327"/>
            <a:ext cx="8229600" cy="899006"/>
          </a:xfrm>
        </p:spPr>
        <p:txBody>
          <a:bodyPr/>
          <a:lstStyle/>
          <a:p>
            <a:pPr marL="432" indent="0">
              <a:buNone/>
            </a:pPr>
            <a:r>
              <a:rPr lang="en-IN" sz="2400" dirty="0"/>
              <a:t>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 gives all the information needed to draw the condensed structural formula for an alkane.</a:t>
            </a:r>
          </a:p>
        </p:txBody>
      </p:sp>
      <p:pic>
        <p:nvPicPr>
          <p:cNvPr id="6" name="Content Placeholder 5" descr="The name gives all the information needed to draw the condensed structural formula from an alkane. For long description in Notes pane, press F6.">
            <a:extLst>
              <a:ext uri="{FF2B5EF4-FFF2-40B4-BE49-F238E27FC236}">
                <a16:creationId xmlns:a16="http://schemas.microsoft.com/office/drawing/2014/main" id="{94587233-850A-46AF-89E6-94596698E0A7}"/>
              </a:ext>
            </a:extLst>
          </p:cNvPr>
          <p:cNvPicPr>
            <a:picLocks noGrp="1" noChangeAspect="1"/>
          </p:cNvPicPr>
          <p:nvPr>
            <p:ph sz="quarter" idx="14"/>
          </p:nvPr>
        </p:nvPicPr>
        <p:blipFill>
          <a:blip r:embed="rId3"/>
          <a:stretch>
            <a:fillRect/>
          </a:stretch>
        </p:blipFill>
        <p:spPr>
          <a:xfrm>
            <a:off x="682415" y="2587538"/>
            <a:ext cx="7779170" cy="3292125"/>
          </a:xfrm>
          <a:prstGeom prst="rect">
            <a:avLst/>
          </a:prstGeom>
        </p:spPr>
      </p:pic>
    </p:spTree>
    <p:extLst>
      <p:ext uri="{BB962C8B-B14F-4D97-AF65-F5344CB8AC3E}">
        <p14:creationId xmlns:p14="http://schemas.microsoft.com/office/powerpoint/2010/main" val="65902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7728-C416-4CBB-A16E-7E518D585C7A}"/>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7F830837-1D9D-410A-A79F-FAD83EEE06C6}"/>
              </a:ext>
            </a:extLst>
          </p:cNvPr>
          <p:cNvSpPr>
            <a:spLocks noGrp="1"/>
          </p:cNvSpPr>
          <p:nvPr>
            <p:ph sz="quarter" idx="13"/>
          </p:nvPr>
        </p:nvSpPr>
        <p:spPr>
          <a:xfrm>
            <a:off x="457200" y="1556326"/>
            <a:ext cx="7888310" cy="4467955"/>
          </a:xfrm>
        </p:spPr>
        <p:txBody>
          <a:bodyPr/>
          <a:lstStyle/>
          <a:p>
            <a:pPr marL="432" indent="0">
              <a:buNone/>
            </a:pPr>
            <a:r>
              <a:rPr lang="en-IN" dirty="0"/>
              <a:t>Draw the condensed structural and line-angle formula for 3-bromo-1-chlorobutane.</a:t>
            </a:r>
          </a:p>
        </p:txBody>
      </p:sp>
    </p:spTree>
    <p:extLst>
      <p:ext uri="{BB962C8B-B14F-4D97-AF65-F5344CB8AC3E}">
        <p14:creationId xmlns:p14="http://schemas.microsoft.com/office/powerpoint/2010/main" val="2735619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7FAD-62A8-46E2-8F28-4EBE27D61B6F}"/>
              </a:ext>
            </a:extLst>
          </p:cNvPr>
          <p:cNvSpPr>
            <a:spLocks noGrp="1"/>
          </p:cNvSpPr>
          <p:nvPr>
            <p:ph type="title"/>
          </p:nvPr>
        </p:nvSpPr>
        <p:spPr/>
        <p:txBody>
          <a:bodyPr/>
          <a:lstStyle/>
          <a:p>
            <a:r>
              <a:rPr lang="en-IN" dirty="0"/>
              <a:t>Solution 3 </a:t>
            </a:r>
            <a:r>
              <a:rPr lang="en-IN" sz="2000" b="0" dirty="0"/>
              <a:t>(1 of 3)</a:t>
            </a:r>
          </a:p>
        </p:txBody>
      </p:sp>
      <p:sp>
        <p:nvSpPr>
          <p:cNvPr id="3" name="Content Placeholder 2">
            <a:extLst>
              <a:ext uri="{FF2B5EF4-FFF2-40B4-BE49-F238E27FC236}">
                <a16:creationId xmlns:a16="http://schemas.microsoft.com/office/drawing/2014/main" id="{8B8E0ADA-DFC0-4E15-8233-45B6CC394575}"/>
              </a:ext>
            </a:extLst>
          </p:cNvPr>
          <p:cNvSpPr>
            <a:spLocks noGrp="1"/>
          </p:cNvSpPr>
          <p:nvPr>
            <p:ph sz="quarter" idx="14"/>
          </p:nvPr>
        </p:nvSpPr>
        <p:spPr>
          <a:xfrm>
            <a:off x="457200" y="1555200"/>
            <a:ext cx="8026400" cy="781600"/>
          </a:xfrm>
        </p:spPr>
        <p:txBody>
          <a:bodyPr/>
          <a:lstStyle/>
          <a:p>
            <a:pPr marL="432" lvl="0" indent="0">
              <a:buNone/>
            </a:pPr>
            <a:r>
              <a:rPr lang="en-IN" sz="2400" dirty="0">
                <a:solidFill>
                  <a:srgbClr val="000000"/>
                </a:solidFill>
              </a:rPr>
              <a:t>Draw the condensed structural and line-angle formula for 3-bromo-1-chlorobutane.</a:t>
            </a:r>
          </a:p>
        </p:txBody>
      </p:sp>
      <p:graphicFrame>
        <p:nvGraphicFramePr>
          <p:cNvPr id="15" name="Table 15">
            <a:extLst>
              <a:ext uri="{FF2B5EF4-FFF2-40B4-BE49-F238E27FC236}">
                <a16:creationId xmlns:a16="http://schemas.microsoft.com/office/drawing/2014/main" id="{F1894D0C-CC81-43B3-8B01-DB2B763B2BE8}"/>
              </a:ext>
            </a:extLst>
          </p:cNvPr>
          <p:cNvGraphicFramePr>
            <a:graphicFrameLocks noGrp="1"/>
          </p:cNvGraphicFramePr>
          <p:nvPr>
            <p:ph sz="quarter" idx="16"/>
            <p:extLst/>
          </p:nvPr>
        </p:nvGraphicFramePr>
        <p:xfrm>
          <a:off x="514800" y="2505600"/>
          <a:ext cx="8114400" cy="1370340"/>
        </p:xfrm>
        <a:graphic>
          <a:graphicData uri="http://schemas.openxmlformats.org/drawingml/2006/table">
            <a:tbl>
              <a:tblPr firstRow="1" bandRow="1">
                <a:tableStyleId>{2D5ABB26-0587-4C30-8999-92F81FD0307C}</a:tableStyleId>
              </a:tblPr>
              <a:tblGrid>
                <a:gridCol w="2030400">
                  <a:extLst>
                    <a:ext uri="{9D8B030D-6E8A-4147-A177-3AD203B41FA5}">
                      <a16:colId xmlns:a16="http://schemas.microsoft.com/office/drawing/2014/main" val="628867288"/>
                    </a:ext>
                  </a:extLst>
                </a:gridCol>
                <a:gridCol w="1688400">
                  <a:extLst>
                    <a:ext uri="{9D8B030D-6E8A-4147-A177-3AD203B41FA5}">
                      <a16:colId xmlns:a16="http://schemas.microsoft.com/office/drawing/2014/main" val="622066562"/>
                    </a:ext>
                  </a:extLst>
                </a:gridCol>
                <a:gridCol w="2124000">
                  <a:extLst>
                    <a:ext uri="{9D8B030D-6E8A-4147-A177-3AD203B41FA5}">
                      <a16:colId xmlns:a16="http://schemas.microsoft.com/office/drawing/2014/main" val="2455994346"/>
                    </a:ext>
                  </a:extLst>
                </a:gridCol>
                <a:gridCol w="2271600">
                  <a:extLst>
                    <a:ext uri="{9D8B030D-6E8A-4147-A177-3AD203B41FA5}">
                      <a16:colId xmlns:a16="http://schemas.microsoft.com/office/drawing/2014/main" val="3481702334"/>
                    </a:ext>
                  </a:extLst>
                </a:gridCol>
              </a:tblGrid>
              <a:tr h="370840">
                <a:tc>
                  <a:txBody>
                    <a:bodyPr/>
                    <a:lstStyle/>
                    <a:p>
                      <a:r>
                        <a:rPr lang="en-US" sz="1600" b="1" baseline="0" dirty="0">
                          <a:solidFill>
                            <a:schemeClr val="tx1"/>
                          </a:solidFill>
                          <a:latin typeface="+mn-lt"/>
                        </a:rPr>
                        <a:t>Analyze the Problem</a:t>
                      </a:r>
                      <a:endParaRPr lang="en-IN" sz="1600" baseline="0" dirty="0">
                        <a:solidFill>
                          <a:schemeClr val="tx1"/>
                        </a:solidFill>
                        <a:latin typeface="+mn-lt"/>
                      </a:endParaRPr>
                    </a:p>
                  </a:txBody>
                  <a:tcPr marL="121706" marR="121706" marT="37785" marB="377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baseline="0" dirty="0">
                          <a:solidFill>
                            <a:schemeClr val="tx1"/>
                          </a:solidFill>
                          <a:latin typeface="+mn-lt"/>
                        </a:rPr>
                        <a:t>Given</a:t>
                      </a:r>
                      <a:endParaRPr lang="en-IN" sz="1600" baseline="0" dirty="0">
                        <a:solidFill>
                          <a:schemeClr val="tx1"/>
                        </a:solidFill>
                        <a:latin typeface="+mn-lt"/>
                      </a:endParaRPr>
                    </a:p>
                  </a:txBody>
                  <a:tcPr marL="121706" marR="121706" marT="37785" marB="377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baseline="0" dirty="0">
                          <a:solidFill>
                            <a:schemeClr val="tx1"/>
                          </a:solidFill>
                          <a:latin typeface="+mn-lt"/>
                        </a:rPr>
                        <a:t>Need</a:t>
                      </a:r>
                      <a:endParaRPr lang="en-IN" sz="1600" baseline="0" dirty="0">
                        <a:solidFill>
                          <a:schemeClr val="tx1"/>
                        </a:solidFill>
                        <a:latin typeface="+mn-lt"/>
                      </a:endParaRPr>
                    </a:p>
                  </a:txBody>
                  <a:tcPr marL="121706" marR="121706" marT="37785" marB="377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baseline="0" dirty="0">
                          <a:solidFill>
                            <a:schemeClr val="tx1"/>
                          </a:solidFill>
                          <a:latin typeface="+mn-lt"/>
                        </a:rPr>
                        <a:t>Connect</a:t>
                      </a:r>
                      <a:endParaRPr lang="en-IN" sz="1600" baseline="0" dirty="0">
                        <a:solidFill>
                          <a:schemeClr val="tx1"/>
                        </a:solidFill>
                        <a:latin typeface="+mn-lt"/>
                      </a:endParaRPr>
                    </a:p>
                  </a:txBody>
                  <a:tcPr marL="121706" marR="121706" marT="37785" marB="377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9887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baseline="0" dirty="0">
                          <a:solidFill>
                            <a:schemeClr val="tx1"/>
                          </a:solidFill>
                          <a:latin typeface="+mn-lt"/>
                        </a:rPr>
                        <a:t>blank</a:t>
                      </a:r>
                      <a:endParaRPr lang="en-IN" sz="100" baseline="0" dirty="0">
                        <a:solidFill>
                          <a:schemeClr val="tx1"/>
                        </a:solidFill>
                        <a:latin typeface="+mn-lt"/>
                      </a:endParaRPr>
                    </a:p>
                  </a:txBody>
                  <a:tcPr marL="121706" marR="121706" marT="37785" marB="377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solidFill>
                            <a:schemeClr val="tx1"/>
                          </a:solidFill>
                          <a:latin typeface="+mn-lt"/>
                          <a:cs typeface="Times New Roman" pitchFamily="18" charset="0"/>
                        </a:rPr>
                        <a:t>3-bromo-1-chlorobutane</a:t>
                      </a:r>
                      <a:endParaRPr lang="en-IN" sz="1600" baseline="0" dirty="0">
                        <a:solidFill>
                          <a:schemeClr val="tx1"/>
                        </a:solidFill>
                        <a:latin typeface="+mn-lt"/>
                      </a:endParaRPr>
                    </a:p>
                  </a:txBody>
                  <a:tcPr marL="121706" marR="121706" marT="37785" marB="377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solidFill>
                            <a:schemeClr val="tx1"/>
                          </a:solidFill>
                          <a:latin typeface="+mn-lt"/>
                        </a:rPr>
                        <a:t>condensed structural and line-angle formula</a:t>
                      </a:r>
                      <a:endParaRPr lang="en-IN" sz="1600" baseline="0" dirty="0">
                        <a:solidFill>
                          <a:schemeClr val="tx1"/>
                        </a:solidFill>
                        <a:latin typeface="+mn-lt"/>
                      </a:endParaRPr>
                    </a:p>
                  </a:txBody>
                  <a:tcPr marL="121706" marR="121706" marT="37785" marB="377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solidFill>
                            <a:schemeClr val="tx1"/>
                          </a:solidFill>
                          <a:latin typeface="+mn-lt"/>
                        </a:rPr>
                        <a:t>four carbon chain, one bromo group, and one chloro group</a:t>
                      </a:r>
                      <a:endParaRPr lang="en-IN" sz="1600" baseline="0" dirty="0">
                        <a:solidFill>
                          <a:schemeClr val="tx1"/>
                        </a:solidFill>
                        <a:latin typeface="+mn-lt"/>
                      </a:endParaRPr>
                    </a:p>
                  </a:txBody>
                  <a:tcPr marL="121706" marR="121706" marT="37785" marB="377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20898"/>
                  </a:ext>
                </a:extLst>
              </a:tr>
            </a:tbl>
          </a:graphicData>
        </a:graphic>
      </p:graphicFrame>
      <p:sp>
        <p:nvSpPr>
          <p:cNvPr id="4" name="Content Placeholder 3">
            <a:extLst>
              <a:ext uri="{FF2B5EF4-FFF2-40B4-BE49-F238E27FC236}">
                <a16:creationId xmlns:a16="http://schemas.microsoft.com/office/drawing/2014/main" id="{A76ABD23-51FE-460F-AF12-90962354B7AB}"/>
              </a:ext>
            </a:extLst>
          </p:cNvPr>
          <p:cNvSpPr>
            <a:spLocks noGrp="1"/>
          </p:cNvSpPr>
          <p:nvPr>
            <p:ph sz="quarter" idx="15"/>
          </p:nvPr>
        </p:nvSpPr>
        <p:spPr>
          <a:xfrm>
            <a:off x="457200" y="4064402"/>
            <a:ext cx="8229600" cy="981731"/>
          </a:xfrm>
        </p:spPr>
        <p:txBody>
          <a:bodyPr/>
          <a:lstStyle/>
          <a:p>
            <a:pPr marL="0" indent="0">
              <a:buNone/>
            </a:pPr>
            <a:r>
              <a:rPr lang="en-IN" sz="2400" b="1" dirty="0"/>
              <a:t>Step 1 Draw the main chain of carbon atoms.</a:t>
            </a:r>
          </a:p>
          <a:p>
            <a:pPr marL="0" indent="0">
              <a:buNone/>
            </a:pPr>
            <a:r>
              <a:rPr lang="en-IN" sz="2400" dirty="0"/>
              <a:t>The longest chain has four carbon atoms—butane.</a:t>
            </a:r>
          </a:p>
        </p:txBody>
      </p:sp>
      <p:pic>
        <p:nvPicPr>
          <p:cNvPr id="16" name="Content Placeholder 15" descr="A zigzag carbon chain with 4 carbons.">
            <a:extLst>
              <a:ext uri="{FF2B5EF4-FFF2-40B4-BE49-F238E27FC236}">
                <a16:creationId xmlns:a16="http://schemas.microsoft.com/office/drawing/2014/main" id="{483E2FB7-BEBC-4F86-B219-841C9FFC19C3}"/>
              </a:ext>
            </a:extLst>
          </p:cNvPr>
          <p:cNvPicPr>
            <a:picLocks noGrp="1" noChangeAspect="1"/>
          </p:cNvPicPr>
          <p:nvPr>
            <p:ph sz="quarter" idx="17"/>
          </p:nvPr>
        </p:nvPicPr>
        <p:blipFill>
          <a:blip r:embed="rId2"/>
          <a:stretch>
            <a:fillRect/>
          </a:stretch>
        </p:blipFill>
        <p:spPr>
          <a:xfrm>
            <a:off x="2267512" y="5355231"/>
            <a:ext cx="4608975" cy="506012"/>
          </a:xfrm>
          <a:prstGeom prst="rect">
            <a:avLst/>
          </a:prstGeom>
        </p:spPr>
      </p:pic>
    </p:spTree>
    <p:extLst>
      <p:ext uri="{BB962C8B-B14F-4D97-AF65-F5344CB8AC3E}">
        <p14:creationId xmlns:p14="http://schemas.microsoft.com/office/powerpoint/2010/main" val="237407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7FAD-62A8-46E2-8F28-4EBE27D61B6F}"/>
              </a:ext>
            </a:extLst>
          </p:cNvPr>
          <p:cNvSpPr>
            <a:spLocks noGrp="1"/>
          </p:cNvSpPr>
          <p:nvPr>
            <p:ph type="title"/>
          </p:nvPr>
        </p:nvSpPr>
        <p:spPr/>
        <p:txBody>
          <a:bodyPr/>
          <a:lstStyle/>
          <a:p>
            <a:r>
              <a:rPr lang="en-IN" dirty="0"/>
              <a:t>Solution 3 </a:t>
            </a:r>
            <a:r>
              <a:rPr lang="en-IN" sz="2000" b="0" dirty="0"/>
              <a:t>(2 of 3)</a:t>
            </a:r>
          </a:p>
        </p:txBody>
      </p:sp>
      <p:sp>
        <p:nvSpPr>
          <p:cNvPr id="3" name="Content Placeholder 2">
            <a:extLst>
              <a:ext uri="{FF2B5EF4-FFF2-40B4-BE49-F238E27FC236}">
                <a16:creationId xmlns:a16="http://schemas.microsoft.com/office/drawing/2014/main" id="{8B8E0ADA-DFC0-4E15-8233-45B6CC394575}"/>
              </a:ext>
            </a:extLst>
          </p:cNvPr>
          <p:cNvSpPr>
            <a:spLocks noGrp="1"/>
          </p:cNvSpPr>
          <p:nvPr>
            <p:ph sz="quarter" idx="14"/>
          </p:nvPr>
        </p:nvSpPr>
        <p:spPr>
          <a:xfrm>
            <a:off x="457200" y="1555200"/>
            <a:ext cx="8026400" cy="781600"/>
          </a:xfrm>
        </p:spPr>
        <p:txBody>
          <a:bodyPr/>
          <a:lstStyle/>
          <a:p>
            <a:pPr marL="432" lvl="0" indent="0">
              <a:buNone/>
            </a:pPr>
            <a:r>
              <a:rPr lang="en-IN" sz="2400" dirty="0">
                <a:solidFill>
                  <a:srgbClr val="000000"/>
                </a:solidFill>
              </a:rPr>
              <a:t>Draw the condensed structural and line-angle formula for 3-bromo-1-chlorobutane.</a:t>
            </a:r>
          </a:p>
        </p:txBody>
      </p:sp>
      <p:sp>
        <p:nvSpPr>
          <p:cNvPr id="4" name="Content Placeholder 3">
            <a:extLst>
              <a:ext uri="{FF2B5EF4-FFF2-40B4-BE49-F238E27FC236}">
                <a16:creationId xmlns:a16="http://schemas.microsoft.com/office/drawing/2014/main" id="{A76ABD23-51FE-460F-AF12-90962354B7AB}"/>
              </a:ext>
            </a:extLst>
          </p:cNvPr>
          <p:cNvSpPr>
            <a:spLocks noGrp="1"/>
          </p:cNvSpPr>
          <p:nvPr>
            <p:ph sz="quarter" idx="15"/>
          </p:nvPr>
        </p:nvSpPr>
        <p:spPr>
          <a:xfrm>
            <a:off x="457200" y="2647485"/>
            <a:ext cx="8229600" cy="981731"/>
          </a:xfrm>
        </p:spPr>
        <p:txBody>
          <a:bodyPr/>
          <a:lstStyle/>
          <a:p>
            <a:pPr marL="900000" indent="-900000">
              <a:buNone/>
            </a:pPr>
            <a:r>
              <a:rPr lang="en-IN" sz="2400" b="1" dirty="0"/>
              <a:t>Step 2 Number the chain and place the substituents on the carbons indicated by the numbers.</a:t>
            </a:r>
          </a:p>
        </p:txBody>
      </p:sp>
      <p:pic>
        <p:nvPicPr>
          <p:cNvPr id="7" name="Content Placeholder 6" descr="3-bromo means single bond, B r, goes on carbon 3. 1-chloro means single bond, C l, goes on carbon 1. C, single bond, C, single bond, C, single bond, C. The first C is single bonded to C l below, and the third C is single bonded to B r below.">
            <a:extLst>
              <a:ext uri="{FF2B5EF4-FFF2-40B4-BE49-F238E27FC236}">
                <a16:creationId xmlns:a16="http://schemas.microsoft.com/office/drawing/2014/main" id="{DD00634C-2D98-4F29-9B18-44781BC910D1}"/>
              </a:ext>
            </a:extLst>
          </p:cNvPr>
          <p:cNvPicPr>
            <a:picLocks noGrp="1" noChangeAspect="1"/>
          </p:cNvPicPr>
          <p:nvPr>
            <p:ph sz="quarter" idx="17"/>
          </p:nvPr>
        </p:nvPicPr>
        <p:blipFill>
          <a:blip r:embed="rId2"/>
          <a:stretch>
            <a:fillRect/>
          </a:stretch>
        </p:blipFill>
        <p:spPr>
          <a:xfrm>
            <a:off x="956758" y="3953013"/>
            <a:ext cx="7230483" cy="1780186"/>
          </a:xfrm>
          <a:prstGeom prst="rect">
            <a:avLst/>
          </a:prstGeom>
        </p:spPr>
      </p:pic>
    </p:spTree>
    <p:extLst>
      <p:ext uri="{BB962C8B-B14F-4D97-AF65-F5344CB8AC3E}">
        <p14:creationId xmlns:p14="http://schemas.microsoft.com/office/powerpoint/2010/main" val="1903944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7FAD-62A8-46E2-8F28-4EBE27D61B6F}"/>
              </a:ext>
            </a:extLst>
          </p:cNvPr>
          <p:cNvSpPr>
            <a:spLocks noGrp="1"/>
          </p:cNvSpPr>
          <p:nvPr>
            <p:ph type="title"/>
          </p:nvPr>
        </p:nvSpPr>
        <p:spPr/>
        <p:txBody>
          <a:bodyPr/>
          <a:lstStyle/>
          <a:p>
            <a:r>
              <a:rPr lang="en-IN" dirty="0"/>
              <a:t>Solution 3 </a:t>
            </a:r>
            <a:r>
              <a:rPr lang="en-IN" sz="2000" b="0" dirty="0"/>
              <a:t>(3 of 3)</a:t>
            </a:r>
          </a:p>
        </p:txBody>
      </p:sp>
      <p:sp>
        <p:nvSpPr>
          <p:cNvPr id="3" name="Content Placeholder 2">
            <a:extLst>
              <a:ext uri="{FF2B5EF4-FFF2-40B4-BE49-F238E27FC236}">
                <a16:creationId xmlns:a16="http://schemas.microsoft.com/office/drawing/2014/main" id="{8B8E0ADA-DFC0-4E15-8233-45B6CC394575}"/>
              </a:ext>
            </a:extLst>
          </p:cNvPr>
          <p:cNvSpPr>
            <a:spLocks noGrp="1"/>
          </p:cNvSpPr>
          <p:nvPr>
            <p:ph sz="quarter" idx="14"/>
          </p:nvPr>
        </p:nvSpPr>
        <p:spPr>
          <a:xfrm>
            <a:off x="457200" y="1555200"/>
            <a:ext cx="8026400" cy="781600"/>
          </a:xfrm>
        </p:spPr>
        <p:txBody>
          <a:bodyPr/>
          <a:lstStyle/>
          <a:p>
            <a:pPr marL="432" lvl="0" indent="0">
              <a:buNone/>
            </a:pPr>
            <a:r>
              <a:rPr lang="en-IN" sz="2400" dirty="0">
                <a:solidFill>
                  <a:srgbClr val="000000"/>
                </a:solidFill>
              </a:rPr>
              <a:t>Draw the condensed structural and line-angle formula for 3-bromo-1-chlorobutane.</a:t>
            </a:r>
          </a:p>
        </p:txBody>
      </p:sp>
      <p:sp>
        <p:nvSpPr>
          <p:cNvPr id="4" name="Content Placeholder 3">
            <a:extLst>
              <a:ext uri="{FF2B5EF4-FFF2-40B4-BE49-F238E27FC236}">
                <a16:creationId xmlns:a16="http://schemas.microsoft.com/office/drawing/2014/main" id="{A76ABD23-51FE-460F-AF12-90962354B7AB}"/>
              </a:ext>
            </a:extLst>
          </p:cNvPr>
          <p:cNvSpPr>
            <a:spLocks noGrp="1"/>
          </p:cNvSpPr>
          <p:nvPr>
            <p:ph sz="quarter" idx="15"/>
          </p:nvPr>
        </p:nvSpPr>
        <p:spPr>
          <a:xfrm>
            <a:off x="457200" y="2647485"/>
            <a:ext cx="8161867" cy="1247182"/>
          </a:xfrm>
        </p:spPr>
        <p:txBody>
          <a:bodyPr/>
          <a:lstStyle/>
          <a:p>
            <a:pPr marL="900000" indent="-900000">
              <a:buNone/>
            </a:pPr>
            <a:r>
              <a:rPr lang="en-IN" sz="2400" b="1" dirty="0"/>
              <a:t>Step 3 For the condensed structural formula, add the correct number of hydrogen atoms to give four bonds to each C atom.</a:t>
            </a:r>
          </a:p>
        </p:txBody>
      </p:sp>
      <p:pic>
        <p:nvPicPr>
          <p:cNvPr id="6" name="Content Placeholder 5" descr="The first structure is as follows. For long description in Notes pane, press F6.">
            <a:extLst>
              <a:ext uri="{FF2B5EF4-FFF2-40B4-BE49-F238E27FC236}">
                <a16:creationId xmlns:a16="http://schemas.microsoft.com/office/drawing/2014/main" id="{8B4DAA1B-EB15-40B7-A7BC-98944335A281}"/>
              </a:ext>
            </a:extLst>
          </p:cNvPr>
          <p:cNvPicPr>
            <a:picLocks noGrp="1" noChangeAspect="1"/>
          </p:cNvPicPr>
          <p:nvPr>
            <p:ph sz="quarter" idx="17"/>
          </p:nvPr>
        </p:nvPicPr>
        <p:blipFill>
          <a:blip r:embed="rId3"/>
          <a:stretch>
            <a:fillRect/>
          </a:stretch>
        </p:blipFill>
        <p:spPr>
          <a:xfrm>
            <a:off x="1086826" y="4205352"/>
            <a:ext cx="6767147" cy="1646063"/>
          </a:xfrm>
          <a:prstGeom prst="rect">
            <a:avLst/>
          </a:prstGeom>
        </p:spPr>
      </p:pic>
    </p:spTree>
    <p:extLst>
      <p:ext uri="{BB962C8B-B14F-4D97-AF65-F5344CB8AC3E}">
        <p14:creationId xmlns:p14="http://schemas.microsoft.com/office/powerpoint/2010/main" val="4264730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96BF-733A-4778-AEB7-C71E44194F33}"/>
              </a:ext>
            </a:extLst>
          </p:cNvPr>
          <p:cNvSpPr>
            <a:spLocks noGrp="1"/>
          </p:cNvSpPr>
          <p:nvPr>
            <p:ph type="title"/>
          </p:nvPr>
        </p:nvSpPr>
        <p:spPr/>
        <p:txBody>
          <a:bodyPr/>
          <a:lstStyle/>
          <a:p>
            <a:r>
              <a:rPr lang="en-IN" dirty="0"/>
              <a:t>Learning Check 4</a:t>
            </a:r>
          </a:p>
        </p:txBody>
      </p:sp>
      <p:sp>
        <p:nvSpPr>
          <p:cNvPr id="4" name="Content Placeholder 3">
            <a:extLst>
              <a:ext uri="{FF2B5EF4-FFF2-40B4-BE49-F238E27FC236}">
                <a16:creationId xmlns:a16="http://schemas.microsoft.com/office/drawing/2014/main" id="{BAD9797E-3944-4AD0-A5FC-F5438A596FAF}"/>
              </a:ext>
            </a:extLst>
          </p:cNvPr>
          <p:cNvSpPr>
            <a:spLocks noGrp="1"/>
          </p:cNvSpPr>
          <p:nvPr>
            <p:ph sz="quarter" idx="14"/>
          </p:nvPr>
        </p:nvSpPr>
        <p:spPr>
          <a:xfrm>
            <a:off x="457200" y="1555200"/>
            <a:ext cx="8229600" cy="432000"/>
          </a:xfrm>
        </p:spPr>
        <p:txBody>
          <a:bodyPr/>
          <a:lstStyle/>
          <a:p>
            <a:pPr marL="0" indent="0">
              <a:buNone/>
            </a:pPr>
            <a:r>
              <a:rPr lang="en-IN" sz="2400" dirty="0"/>
              <a:t>Name each of the following alkanes:</a:t>
            </a:r>
          </a:p>
        </p:txBody>
      </p:sp>
      <p:sp>
        <p:nvSpPr>
          <p:cNvPr id="3" name="Content Placeholder 2">
            <a:extLst>
              <a:ext uri="{FF2B5EF4-FFF2-40B4-BE49-F238E27FC236}">
                <a16:creationId xmlns:a16="http://schemas.microsoft.com/office/drawing/2014/main" id="{9894DF00-CF87-4167-A503-83B35FDEAF8C}"/>
              </a:ext>
            </a:extLst>
          </p:cNvPr>
          <p:cNvSpPr>
            <a:spLocks noGrp="1"/>
          </p:cNvSpPr>
          <p:nvPr>
            <p:ph sz="quarter" idx="16"/>
          </p:nvPr>
        </p:nvSpPr>
        <p:spPr>
          <a:xfrm>
            <a:off x="457200" y="3692836"/>
            <a:ext cx="432000" cy="432000"/>
          </a:xfrm>
        </p:spPr>
        <p:txBody>
          <a:bodyPr/>
          <a:lstStyle/>
          <a:p>
            <a:pPr marL="432" indent="0">
              <a:buNone/>
            </a:pPr>
            <a:r>
              <a:rPr lang="en-IN" sz="2400" dirty="0">
                <a:solidFill>
                  <a:srgbClr val="007FA3"/>
                </a:solidFill>
              </a:rPr>
              <a:t>A.</a:t>
            </a:r>
          </a:p>
        </p:txBody>
      </p:sp>
      <p:pic>
        <p:nvPicPr>
          <p:cNvPr id="21" name="Content Placeholder 20" descr="A 5-carbon zigzag chain. The fourth carbon is single bonded to C l.">
            <a:extLst>
              <a:ext uri="{FF2B5EF4-FFF2-40B4-BE49-F238E27FC236}">
                <a16:creationId xmlns:a16="http://schemas.microsoft.com/office/drawing/2014/main" id="{BA9F268E-F3EF-4A84-840C-D67F1E8E9BD5}"/>
              </a:ext>
            </a:extLst>
          </p:cNvPr>
          <p:cNvPicPr>
            <a:picLocks noGrp="1" noChangeAspect="1"/>
          </p:cNvPicPr>
          <p:nvPr>
            <p:ph sz="quarter" idx="20"/>
          </p:nvPr>
        </p:nvPicPr>
        <p:blipFill>
          <a:blip r:embed="rId2"/>
          <a:stretch>
            <a:fillRect/>
          </a:stretch>
        </p:blipFill>
        <p:spPr>
          <a:xfrm>
            <a:off x="1058400" y="3466531"/>
            <a:ext cx="1450974" cy="963251"/>
          </a:xfrm>
          <a:prstGeom prst="rect">
            <a:avLst/>
          </a:prstGeom>
        </p:spPr>
      </p:pic>
      <p:sp>
        <p:nvSpPr>
          <p:cNvPr id="7" name="Content Placeholder 6">
            <a:extLst>
              <a:ext uri="{FF2B5EF4-FFF2-40B4-BE49-F238E27FC236}">
                <a16:creationId xmlns:a16="http://schemas.microsoft.com/office/drawing/2014/main" id="{88744022-17C4-4B2F-9C5C-F4C8B09F00AF}"/>
              </a:ext>
            </a:extLst>
          </p:cNvPr>
          <p:cNvSpPr>
            <a:spLocks noGrp="1"/>
          </p:cNvSpPr>
          <p:nvPr>
            <p:ph sz="quarter" idx="18"/>
          </p:nvPr>
        </p:nvSpPr>
        <p:spPr>
          <a:xfrm>
            <a:off x="457200" y="5115891"/>
            <a:ext cx="432000" cy="4320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23" name="Content Placeholder 22" descr="A 5-carbon zigzag chain. The second and third carbons are each single bonded to C atoms.">
            <a:extLst>
              <a:ext uri="{FF2B5EF4-FFF2-40B4-BE49-F238E27FC236}">
                <a16:creationId xmlns:a16="http://schemas.microsoft.com/office/drawing/2014/main" id="{A016582D-FC6E-4CE4-9EB1-EA4205F2112F}"/>
              </a:ext>
            </a:extLst>
          </p:cNvPr>
          <p:cNvPicPr>
            <a:picLocks noGrp="1" noChangeAspect="1"/>
          </p:cNvPicPr>
          <p:nvPr>
            <p:ph sz="quarter" idx="21"/>
          </p:nvPr>
        </p:nvPicPr>
        <p:blipFill>
          <a:blip r:embed="rId3"/>
          <a:stretch>
            <a:fillRect/>
          </a:stretch>
        </p:blipFill>
        <p:spPr>
          <a:xfrm>
            <a:off x="1058400" y="4658131"/>
            <a:ext cx="1450974" cy="1365622"/>
          </a:xfrm>
          <a:prstGeom prst="rect">
            <a:avLst/>
          </a:prstGeom>
        </p:spPr>
      </p:pic>
    </p:spTree>
    <p:extLst>
      <p:ext uri="{BB962C8B-B14F-4D97-AF65-F5344CB8AC3E}">
        <p14:creationId xmlns:p14="http://schemas.microsoft.com/office/powerpoint/2010/main" val="3719461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96BF-733A-4778-AEB7-C71E44194F33}"/>
              </a:ext>
            </a:extLst>
          </p:cNvPr>
          <p:cNvSpPr>
            <a:spLocks noGrp="1"/>
          </p:cNvSpPr>
          <p:nvPr>
            <p:ph type="title"/>
          </p:nvPr>
        </p:nvSpPr>
        <p:spPr/>
        <p:txBody>
          <a:bodyPr/>
          <a:lstStyle/>
          <a:p>
            <a:r>
              <a:rPr lang="en-IN" dirty="0"/>
              <a:t>Solution 4 </a:t>
            </a:r>
            <a:r>
              <a:rPr lang="en-IN" sz="2000" b="0" dirty="0"/>
              <a:t>(1 of 3)</a:t>
            </a:r>
          </a:p>
        </p:txBody>
      </p:sp>
      <p:sp>
        <p:nvSpPr>
          <p:cNvPr id="4" name="Content Placeholder 3">
            <a:extLst>
              <a:ext uri="{FF2B5EF4-FFF2-40B4-BE49-F238E27FC236}">
                <a16:creationId xmlns:a16="http://schemas.microsoft.com/office/drawing/2014/main" id="{BAD9797E-3944-4AD0-A5FC-F5438A596FAF}"/>
              </a:ext>
            </a:extLst>
          </p:cNvPr>
          <p:cNvSpPr>
            <a:spLocks noGrp="1"/>
          </p:cNvSpPr>
          <p:nvPr>
            <p:ph sz="quarter" idx="14"/>
          </p:nvPr>
        </p:nvSpPr>
        <p:spPr>
          <a:xfrm>
            <a:off x="457200" y="1555200"/>
            <a:ext cx="8229600" cy="432000"/>
          </a:xfrm>
        </p:spPr>
        <p:txBody>
          <a:bodyPr/>
          <a:lstStyle/>
          <a:p>
            <a:pPr marL="0" indent="0">
              <a:buNone/>
            </a:pPr>
            <a:r>
              <a:rPr lang="en-IN" sz="2400" dirty="0"/>
              <a:t>Name each of the following alkanes:</a:t>
            </a:r>
          </a:p>
        </p:txBody>
      </p:sp>
      <p:sp>
        <p:nvSpPr>
          <p:cNvPr id="5" name="Content Placeholder 4">
            <a:extLst>
              <a:ext uri="{FF2B5EF4-FFF2-40B4-BE49-F238E27FC236}">
                <a16:creationId xmlns:a16="http://schemas.microsoft.com/office/drawing/2014/main" id="{971F8FC6-2EFF-4686-B916-88A78E208EF6}"/>
              </a:ext>
            </a:extLst>
          </p:cNvPr>
          <p:cNvSpPr>
            <a:spLocks noGrp="1"/>
          </p:cNvSpPr>
          <p:nvPr>
            <p:ph sz="quarter" idx="15"/>
          </p:nvPr>
        </p:nvSpPr>
        <p:spPr>
          <a:xfrm>
            <a:off x="457200" y="2235062"/>
            <a:ext cx="8229600" cy="792000"/>
          </a:xfrm>
        </p:spPr>
        <p:txBody>
          <a:bodyPr/>
          <a:lstStyle/>
          <a:p>
            <a:pPr marL="900000" indent="-900000">
              <a:buNone/>
            </a:pPr>
            <a:r>
              <a:rPr lang="en-IN" sz="2400" b="1" dirty="0">
                <a:solidFill>
                  <a:schemeClr val="tx1"/>
                </a:solidFill>
              </a:rPr>
              <a:t>Step 1 Write the alkane name of the longest chain of carbon atoms.</a:t>
            </a:r>
          </a:p>
        </p:txBody>
      </p:sp>
      <p:sp>
        <p:nvSpPr>
          <p:cNvPr id="3" name="Content Placeholder 2">
            <a:extLst>
              <a:ext uri="{FF2B5EF4-FFF2-40B4-BE49-F238E27FC236}">
                <a16:creationId xmlns:a16="http://schemas.microsoft.com/office/drawing/2014/main" id="{9894DF00-CF87-4167-A503-83B35FDEAF8C}"/>
              </a:ext>
            </a:extLst>
          </p:cNvPr>
          <p:cNvSpPr>
            <a:spLocks noGrp="1"/>
          </p:cNvSpPr>
          <p:nvPr>
            <p:ph sz="quarter" idx="16"/>
          </p:nvPr>
        </p:nvSpPr>
        <p:spPr>
          <a:xfrm>
            <a:off x="457200" y="3692836"/>
            <a:ext cx="432000" cy="432000"/>
          </a:xfrm>
        </p:spPr>
        <p:txBody>
          <a:bodyPr/>
          <a:lstStyle/>
          <a:p>
            <a:pPr marL="432" indent="0">
              <a:buNone/>
            </a:pPr>
            <a:r>
              <a:rPr lang="en-IN" sz="2400" dirty="0">
                <a:solidFill>
                  <a:srgbClr val="007FA3"/>
                </a:solidFill>
              </a:rPr>
              <a:t>A.</a:t>
            </a:r>
          </a:p>
        </p:txBody>
      </p:sp>
      <p:pic>
        <p:nvPicPr>
          <p:cNvPr id="15" name="Content Placeholder 14" descr="A 5-carbon zigzag chain. The fourth carbon is single bonded to C l.">
            <a:extLst>
              <a:ext uri="{FF2B5EF4-FFF2-40B4-BE49-F238E27FC236}">
                <a16:creationId xmlns:a16="http://schemas.microsoft.com/office/drawing/2014/main" id="{AA8F868C-0411-490B-819B-E5C0A258338D}"/>
              </a:ext>
            </a:extLst>
          </p:cNvPr>
          <p:cNvPicPr>
            <a:picLocks noGrp="1" noChangeAspect="1"/>
          </p:cNvPicPr>
          <p:nvPr>
            <p:ph sz="quarter" idx="20"/>
          </p:nvPr>
        </p:nvPicPr>
        <p:blipFill>
          <a:blip r:embed="rId2"/>
          <a:stretch>
            <a:fillRect/>
          </a:stretch>
        </p:blipFill>
        <p:spPr>
          <a:xfrm>
            <a:off x="1058995" y="3466932"/>
            <a:ext cx="1450974" cy="963251"/>
          </a:xfrm>
          <a:prstGeom prst="rect">
            <a:avLst/>
          </a:prstGeom>
        </p:spPr>
      </p:pic>
      <p:sp>
        <p:nvSpPr>
          <p:cNvPr id="6" name="Content Placeholder 5">
            <a:extLst>
              <a:ext uri="{FF2B5EF4-FFF2-40B4-BE49-F238E27FC236}">
                <a16:creationId xmlns:a16="http://schemas.microsoft.com/office/drawing/2014/main" id="{C3D4097A-C9BD-460E-86D5-FDED69816CA3}"/>
              </a:ext>
            </a:extLst>
          </p:cNvPr>
          <p:cNvSpPr>
            <a:spLocks noGrp="1"/>
          </p:cNvSpPr>
          <p:nvPr>
            <p:ph sz="quarter" idx="17"/>
          </p:nvPr>
        </p:nvSpPr>
        <p:spPr>
          <a:xfrm>
            <a:off x="3349626" y="3560839"/>
            <a:ext cx="3732767" cy="711234"/>
          </a:xfrm>
        </p:spPr>
        <p:txBody>
          <a:bodyPr/>
          <a:lstStyle/>
          <a:p>
            <a:pPr marL="432" indent="0">
              <a:buNone/>
            </a:pPr>
            <a:r>
              <a:rPr lang="en-IN" sz="2000" dirty="0"/>
              <a:t>The longest chain in pentane has five carbon atoms.</a:t>
            </a:r>
          </a:p>
        </p:txBody>
      </p:sp>
      <p:sp>
        <p:nvSpPr>
          <p:cNvPr id="7" name="Content Placeholder 6">
            <a:extLst>
              <a:ext uri="{FF2B5EF4-FFF2-40B4-BE49-F238E27FC236}">
                <a16:creationId xmlns:a16="http://schemas.microsoft.com/office/drawing/2014/main" id="{88744022-17C4-4B2F-9C5C-F4C8B09F00AF}"/>
              </a:ext>
            </a:extLst>
          </p:cNvPr>
          <p:cNvSpPr>
            <a:spLocks noGrp="1"/>
          </p:cNvSpPr>
          <p:nvPr>
            <p:ph sz="quarter" idx="18"/>
          </p:nvPr>
        </p:nvSpPr>
        <p:spPr>
          <a:xfrm>
            <a:off x="457200" y="5115891"/>
            <a:ext cx="432000" cy="4320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16" name="Content Placeholder 15" descr="A 5-carbon zigzag chain. The second and third carbons are each single bonded to C atoms.">
            <a:extLst>
              <a:ext uri="{FF2B5EF4-FFF2-40B4-BE49-F238E27FC236}">
                <a16:creationId xmlns:a16="http://schemas.microsoft.com/office/drawing/2014/main" id="{FD63A7EC-7265-480F-97BA-0F51F5201858}"/>
              </a:ext>
            </a:extLst>
          </p:cNvPr>
          <p:cNvPicPr>
            <a:picLocks noGrp="1" noChangeAspect="1"/>
          </p:cNvPicPr>
          <p:nvPr>
            <p:ph sz="quarter" idx="21"/>
          </p:nvPr>
        </p:nvPicPr>
        <p:blipFill>
          <a:blip r:embed="rId3"/>
          <a:stretch>
            <a:fillRect/>
          </a:stretch>
        </p:blipFill>
        <p:spPr>
          <a:xfrm>
            <a:off x="1058995" y="4656594"/>
            <a:ext cx="1450974" cy="1365622"/>
          </a:xfrm>
          <a:prstGeom prst="rect">
            <a:avLst/>
          </a:prstGeom>
        </p:spPr>
      </p:pic>
      <p:sp>
        <p:nvSpPr>
          <p:cNvPr id="8" name="Content Placeholder 7">
            <a:extLst>
              <a:ext uri="{FF2B5EF4-FFF2-40B4-BE49-F238E27FC236}">
                <a16:creationId xmlns:a16="http://schemas.microsoft.com/office/drawing/2014/main" id="{1203A69C-EA92-4763-B9B7-FA7E7F11ACA5}"/>
              </a:ext>
            </a:extLst>
          </p:cNvPr>
          <p:cNvSpPr>
            <a:spLocks noGrp="1"/>
          </p:cNvSpPr>
          <p:nvPr>
            <p:ph sz="quarter" idx="19"/>
          </p:nvPr>
        </p:nvSpPr>
        <p:spPr>
          <a:xfrm>
            <a:off x="3438122" y="5027948"/>
            <a:ext cx="3733200" cy="676463"/>
          </a:xfrm>
        </p:spPr>
        <p:txBody>
          <a:bodyPr/>
          <a:lstStyle/>
          <a:p>
            <a:pPr marL="432" indent="0">
              <a:buNone/>
            </a:pPr>
            <a:r>
              <a:rPr lang="en-IN" sz="2000" dirty="0">
                <a:latin typeface="+mn-lt"/>
              </a:rPr>
              <a:t>The longest chain in pentane has five carbon atoms.</a:t>
            </a:r>
          </a:p>
        </p:txBody>
      </p:sp>
    </p:spTree>
    <p:extLst>
      <p:ext uri="{BB962C8B-B14F-4D97-AF65-F5344CB8AC3E}">
        <p14:creationId xmlns:p14="http://schemas.microsoft.com/office/powerpoint/2010/main" val="35813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A20D-478E-4DC5-811A-7DA995BED30C}"/>
              </a:ext>
            </a:extLst>
          </p:cNvPr>
          <p:cNvSpPr>
            <a:spLocks noGrp="1"/>
          </p:cNvSpPr>
          <p:nvPr>
            <p:ph type="title"/>
          </p:nvPr>
        </p:nvSpPr>
        <p:spPr/>
        <p:txBody>
          <a:bodyPr/>
          <a:lstStyle/>
          <a:p>
            <a:r>
              <a:rPr lang="en-IN" dirty="0"/>
              <a:t>Properties of Organic Compounds</a:t>
            </a:r>
          </a:p>
        </p:txBody>
      </p:sp>
      <p:sp>
        <p:nvSpPr>
          <p:cNvPr id="3" name="Content Placeholder 2">
            <a:extLst>
              <a:ext uri="{FF2B5EF4-FFF2-40B4-BE49-F238E27FC236}">
                <a16:creationId xmlns:a16="http://schemas.microsoft.com/office/drawing/2014/main" id="{954BA582-5632-4226-A2A6-923F927BC2C8}"/>
              </a:ext>
            </a:extLst>
          </p:cNvPr>
          <p:cNvSpPr>
            <a:spLocks noGrp="1"/>
          </p:cNvSpPr>
          <p:nvPr>
            <p:ph sz="quarter" idx="14"/>
          </p:nvPr>
        </p:nvSpPr>
        <p:spPr>
          <a:xfrm>
            <a:off x="457200" y="1555200"/>
            <a:ext cx="4305300" cy="3442160"/>
          </a:xfrm>
        </p:spPr>
        <p:txBody>
          <a:bodyPr/>
          <a:lstStyle/>
          <a:p>
            <a:pPr marL="432" indent="0">
              <a:buNone/>
            </a:pPr>
            <a:r>
              <a:rPr lang="en-IN" sz="2400" dirty="0"/>
              <a:t>Organic compounds typically</a:t>
            </a:r>
            <a:endParaRPr lang="en-IN" sz="2400" b="1" dirty="0"/>
          </a:p>
          <a:p>
            <a:r>
              <a:rPr lang="en-IN" sz="2400" dirty="0"/>
              <a:t>have covalent bonds</a:t>
            </a:r>
          </a:p>
          <a:p>
            <a:r>
              <a:rPr lang="en-IN" sz="2400" dirty="0"/>
              <a:t>have low melting and boiling points</a:t>
            </a:r>
          </a:p>
          <a:p>
            <a:r>
              <a:rPr lang="en-IN" sz="2400" dirty="0"/>
              <a:t>are flammable and undergo combustion</a:t>
            </a:r>
          </a:p>
          <a:p>
            <a:r>
              <a:rPr lang="en-IN" sz="2400" dirty="0"/>
              <a:t>are not soluble in water</a:t>
            </a:r>
          </a:p>
        </p:txBody>
      </p:sp>
      <p:pic>
        <p:nvPicPr>
          <p:cNvPr id="14" name="Content Placeholder 13" descr="Vegetable oil is poured into a pitcher of water.">
            <a:extLst>
              <a:ext uri="{FF2B5EF4-FFF2-40B4-BE49-F238E27FC236}">
                <a16:creationId xmlns:a16="http://schemas.microsoft.com/office/drawing/2014/main" id="{4A4E640E-441A-4BC0-8EE8-ACD1EDEB209D}"/>
              </a:ext>
            </a:extLst>
          </p:cNvPr>
          <p:cNvPicPr>
            <a:picLocks noGrp="1" noChangeAspect="1"/>
          </p:cNvPicPr>
          <p:nvPr>
            <p:ph sz="quarter" idx="16"/>
          </p:nvPr>
        </p:nvPicPr>
        <p:blipFill>
          <a:blip r:embed="rId2"/>
          <a:stretch>
            <a:fillRect/>
          </a:stretch>
        </p:blipFill>
        <p:spPr>
          <a:xfrm>
            <a:off x="5211779" y="1555750"/>
            <a:ext cx="3475021" cy="3115326"/>
          </a:xfrm>
          <a:prstGeom prst="rect">
            <a:avLst/>
          </a:prstGeom>
        </p:spPr>
      </p:pic>
      <p:sp>
        <p:nvSpPr>
          <p:cNvPr id="4" name="Content Placeholder 3">
            <a:extLst>
              <a:ext uri="{FF2B5EF4-FFF2-40B4-BE49-F238E27FC236}">
                <a16:creationId xmlns:a16="http://schemas.microsoft.com/office/drawing/2014/main" id="{87512C07-3FAC-4F94-962F-6A46CD0220C2}"/>
              </a:ext>
            </a:extLst>
          </p:cNvPr>
          <p:cNvSpPr>
            <a:spLocks noGrp="1"/>
          </p:cNvSpPr>
          <p:nvPr>
            <p:ph sz="quarter" idx="15"/>
          </p:nvPr>
        </p:nvSpPr>
        <p:spPr>
          <a:xfrm>
            <a:off x="457200" y="5239910"/>
            <a:ext cx="8232776" cy="856090"/>
          </a:xfrm>
        </p:spPr>
        <p:txBody>
          <a:bodyPr/>
          <a:lstStyle/>
          <a:p>
            <a:pPr marL="432" indent="0">
              <a:buNone/>
            </a:pPr>
            <a:r>
              <a:rPr lang="en-IN" sz="2400" dirty="0"/>
              <a:t>Vegetable oil is a mixture of organic compounds and is not soluble in water.</a:t>
            </a:r>
          </a:p>
        </p:txBody>
      </p:sp>
    </p:spTree>
    <p:extLst>
      <p:ext uri="{BB962C8B-B14F-4D97-AF65-F5344CB8AC3E}">
        <p14:creationId xmlns:p14="http://schemas.microsoft.com/office/powerpoint/2010/main" val="4141019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96BF-733A-4778-AEB7-C71E44194F33}"/>
              </a:ext>
            </a:extLst>
          </p:cNvPr>
          <p:cNvSpPr>
            <a:spLocks noGrp="1"/>
          </p:cNvSpPr>
          <p:nvPr>
            <p:ph type="title"/>
          </p:nvPr>
        </p:nvSpPr>
        <p:spPr/>
        <p:txBody>
          <a:bodyPr/>
          <a:lstStyle/>
          <a:p>
            <a:r>
              <a:rPr lang="en-IN" dirty="0"/>
              <a:t>Solution 4 </a:t>
            </a:r>
            <a:r>
              <a:rPr lang="en-IN" sz="2000" b="0" dirty="0"/>
              <a:t>(2 of 3)</a:t>
            </a:r>
          </a:p>
        </p:txBody>
      </p:sp>
      <p:sp>
        <p:nvSpPr>
          <p:cNvPr id="4" name="Content Placeholder 3">
            <a:extLst>
              <a:ext uri="{FF2B5EF4-FFF2-40B4-BE49-F238E27FC236}">
                <a16:creationId xmlns:a16="http://schemas.microsoft.com/office/drawing/2014/main" id="{BAD9797E-3944-4AD0-A5FC-F5438A596FAF}"/>
              </a:ext>
            </a:extLst>
          </p:cNvPr>
          <p:cNvSpPr>
            <a:spLocks noGrp="1"/>
          </p:cNvSpPr>
          <p:nvPr>
            <p:ph sz="quarter" idx="14"/>
          </p:nvPr>
        </p:nvSpPr>
        <p:spPr>
          <a:xfrm>
            <a:off x="457200" y="1555200"/>
            <a:ext cx="8229600" cy="432000"/>
          </a:xfrm>
        </p:spPr>
        <p:txBody>
          <a:bodyPr/>
          <a:lstStyle/>
          <a:p>
            <a:pPr marL="0" indent="0">
              <a:buNone/>
            </a:pPr>
            <a:r>
              <a:rPr lang="en-IN" sz="2400" dirty="0"/>
              <a:t>Name each of the following alkanes:</a:t>
            </a:r>
          </a:p>
        </p:txBody>
      </p:sp>
      <p:sp>
        <p:nvSpPr>
          <p:cNvPr id="5" name="Content Placeholder 4">
            <a:extLst>
              <a:ext uri="{FF2B5EF4-FFF2-40B4-BE49-F238E27FC236}">
                <a16:creationId xmlns:a16="http://schemas.microsoft.com/office/drawing/2014/main" id="{971F8FC6-2EFF-4686-B916-88A78E208EF6}"/>
              </a:ext>
            </a:extLst>
          </p:cNvPr>
          <p:cNvSpPr>
            <a:spLocks noGrp="1"/>
          </p:cNvSpPr>
          <p:nvPr>
            <p:ph sz="quarter" idx="15"/>
          </p:nvPr>
        </p:nvSpPr>
        <p:spPr>
          <a:xfrm>
            <a:off x="457200" y="2235062"/>
            <a:ext cx="8229600" cy="792000"/>
          </a:xfrm>
        </p:spPr>
        <p:txBody>
          <a:bodyPr/>
          <a:lstStyle/>
          <a:p>
            <a:pPr marL="900000" indent="-900000">
              <a:buNone/>
            </a:pPr>
            <a:r>
              <a:rPr lang="en-IN" sz="2400" b="1" dirty="0">
                <a:solidFill>
                  <a:schemeClr val="tx1"/>
                </a:solidFill>
              </a:rPr>
              <a:t>Step 2 Number the carbon atoms from the end nearer a substituent.</a:t>
            </a:r>
          </a:p>
        </p:txBody>
      </p:sp>
      <p:sp>
        <p:nvSpPr>
          <p:cNvPr id="3" name="Content Placeholder 2">
            <a:extLst>
              <a:ext uri="{FF2B5EF4-FFF2-40B4-BE49-F238E27FC236}">
                <a16:creationId xmlns:a16="http://schemas.microsoft.com/office/drawing/2014/main" id="{9894DF00-CF87-4167-A503-83B35FDEAF8C}"/>
              </a:ext>
            </a:extLst>
          </p:cNvPr>
          <p:cNvSpPr>
            <a:spLocks noGrp="1"/>
          </p:cNvSpPr>
          <p:nvPr>
            <p:ph sz="quarter" idx="16"/>
          </p:nvPr>
        </p:nvSpPr>
        <p:spPr>
          <a:xfrm>
            <a:off x="457200" y="3692836"/>
            <a:ext cx="432000" cy="432000"/>
          </a:xfrm>
        </p:spPr>
        <p:txBody>
          <a:bodyPr/>
          <a:lstStyle/>
          <a:p>
            <a:pPr marL="432" indent="0">
              <a:buNone/>
            </a:pPr>
            <a:r>
              <a:rPr lang="en-IN" sz="2400" dirty="0">
                <a:solidFill>
                  <a:srgbClr val="007FA3"/>
                </a:solidFill>
              </a:rPr>
              <a:t>A.</a:t>
            </a:r>
          </a:p>
        </p:txBody>
      </p:sp>
      <p:pic>
        <p:nvPicPr>
          <p:cNvPr id="12" name="Content Placeholder 11" descr="In the 5-carbon chain, carbons are labeled 5, 4, 3, 2, and 1 from left to right.">
            <a:extLst>
              <a:ext uri="{FF2B5EF4-FFF2-40B4-BE49-F238E27FC236}">
                <a16:creationId xmlns:a16="http://schemas.microsoft.com/office/drawing/2014/main" id="{C3E1CAEB-8B68-4F7D-A886-45DDF9221D7A}"/>
              </a:ext>
            </a:extLst>
          </p:cNvPr>
          <p:cNvPicPr>
            <a:picLocks noGrp="1" noChangeAspect="1"/>
          </p:cNvPicPr>
          <p:nvPr>
            <p:ph sz="quarter" idx="20"/>
          </p:nvPr>
        </p:nvPicPr>
        <p:blipFill>
          <a:blip r:embed="rId3"/>
          <a:stretch>
            <a:fillRect/>
          </a:stretch>
        </p:blipFill>
        <p:spPr>
          <a:xfrm>
            <a:off x="1058400" y="3466531"/>
            <a:ext cx="1828959" cy="1036410"/>
          </a:xfrm>
          <a:prstGeom prst="rect">
            <a:avLst/>
          </a:prstGeom>
        </p:spPr>
      </p:pic>
      <p:graphicFrame>
        <p:nvGraphicFramePr>
          <p:cNvPr id="17" name="Object 16" descr="2-chloro: single bond, C l, goes on carbon 2.">
            <a:extLst>
              <a:ext uri="{FF2B5EF4-FFF2-40B4-BE49-F238E27FC236}">
                <a16:creationId xmlns:a16="http://schemas.microsoft.com/office/drawing/2014/main" id="{9F465B34-46B3-4858-A4F3-F79BABF10A95}"/>
              </a:ext>
            </a:extLst>
          </p:cNvPr>
          <p:cNvGraphicFramePr>
            <a:graphicFrameLocks noChangeAspect="1"/>
          </p:cNvGraphicFramePr>
          <p:nvPr>
            <p:extLst/>
          </p:nvPr>
        </p:nvGraphicFramePr>
        <p:xfrm>
          <a:off x="3281082" y="3756436"/>
          <a:ext cx="4013200" cy="304800"/>
        </p:xfrm>
        <a:graphic>
          <a:graphicData uri="http://schemas.openxmlformats.org/presentationml/2006/ole">
            <mc:AlternateContent xmlns:mc="http://schemas.openxmlformats.org/markup-compatibility/2006">
              <mc:Choice xmlns:v="urn:schemas-microsoft-com:vml" Requires="v">
                <p:oleObj spid="_x0000_s21510" name="Equation" r:id="rId4" imgW="4012920" imgH="304560" progId="Equation.DSMT4">
                  <p:embed/>
                </p:oleObj>
              </mc:Choice>
              <mc:Fallback>
                <p:oleObj name="Equation" r:id="rId4" imgW="4012920" imgH="304560" progId="Equation.DSMT4">
                  <p:embed/>
                  <p:pic>
                    <p:nvPicPr>
                      <p:cNvPr id="17" name="Object 16" descr="2-chloro: single bond, C l, goes on carbon 2.">
                        <a:extLst>
                          <a:ext uri="{FF2B5EF4-FFF2-40B4-BE49-F238E27FC236}">
                            <a16:creationId xmlns:a16="http://schemas.microsoft.com/office/drawing/2014/main" id="{9F465B34-46B3-4858-A4F3-F79BABF10A95}"/>
                          </a:ext>
                        </a:extLst>
                      </p:cNvPr>
                      <p:cNvPicPr/>
                      <p:nvPr/>
                    </p:nvPicPr>
                    <p:blipFill>
                      <a:blip r:embed="rId5"/>
                      <a:stretch>
                        <a:fillRect/>
                      </a:stretch>
                    </p:blipFill>
                    <p:spPr>
                      <a:xfrm>
                        <a:off x="3281082" y="3756436"/>
                        <a:ext cx="4013200" cy="3048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88744022-17C4-4B2F-9C5C-F4C8B09F00AF}"/>
              </a:ext>
            </a:extLst>
          </p:cNvPr>
          <p:cNvSpPr>
            <a:spLocks noGrp="1"/>
          </p:cNvSpPr>
          <p:nvPr>
            <p:ph sz="quarter" idx="18"/>
          </p:nvPr>
        </p:nvSpPr>
        <p:spPr>
          <a:xfrm>
            <a:off x="457200" y="5115891"/>
            <a:ext cx="432000" cy="4320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14" name="Content Placeholder 13" descr="In the 5-carbon chain, carbons are labeled 1, 2, 3, 4, and 5 from left to right.">
            <a:extLst>
              <a:ext uri="{FF2B5EF4-FFF2-40B4-BE49-F238E27FC236}">
                <a16:creationId xmlns:a16="http://schemas.microsoft.com/office/drawing/2014/main" id="{49551009-937C-4753-B8D5-DE425141E4CB}"/>
              </a:ext>
            </a:extLst>
          </p:cNvPr>
          <p:cNvPicPr>
            <a:picLocks noGrp="1" noChangeAspect="1"/>
          </p:cNvPicPr>
          <p:nvPr>
            <p:ph sz="quarter" idx="21"/>
          </p:nvPr>
        </p:nvPicPr>
        <p:blipFill>
          <a:blip r:embed="rId6"/>
          <a:stretch>
            <a:fillRect/>
          </a:stretch>
        </p:blipFill>
        <p:spPr>
          <a:xfrm>
            <a:off x="1058399" y="4658131"/>
            <a:ext cx="1828959" cy="1335140"/>
          </a:xfrm>
          <a:prstGeom prst="rect">
            <a:avLst/>
          </a:prstGeom>
        </p:spPr>
      </p:pic>
      <p:graphicFrame>
        <p:nvGraphicFramePr>
          <p:cNvPr id="18" name="Object 17" descr="2,3-dimethyl: single bond, C H 3, goes on carbons 2 and 3.">
            <a:extLst>
              <a:ext uri="{FF2B5EF4-FFF2-40B4-BE49-F238E27FC236}">
                <a16:creationId xmlns:a16="http://schemas.microsoft.com/office/drawing/2014/main" id="{9E01837F-6C5F-4B45-8F1B-D1F7FA327024}"/>
              </a:ext>
            </a:extLst>
          </p:cNvPr>
          <p:cNvGraphicFramePr>
            <a:graphicFrameLocks noChangeAspect="1"/>
          </p:cNvGraphicFramePr>
          <p:nvPr>
            <p:extLst/>
          </p:nvPr>
        </p:nvGraphicFramePr>
        <p:xfrm>
          <a:off x="3268631" y="5160601"/>
          <a:ext cx="5588000" cy="330200"/>
        </p:xfrm>
        <a:graphic>
          <a:graphicData uri="http://schemas.openxmlformats.org/presentationml/2006/ole">
            <mc:AlternateContent xmlns:mc="http://schemas.openxmlformats.org/markup-compatibility/2006">
              <mc:Choice xmlns:v="urn:schemas-microsoft-com:vml" Requires="v">
                <p:oleObj spid="_x0000_s21511" name="Equation" r:id="rId7" imgW="5587920" imgH="330120" progId="Equation.DSMT4">
                  <p:embed/>
                </p:oleObj>
              </mc:Choice>
              <mc:Fallback>
                <p:oleObj name="Equation" r:id="rId7" imgW="5587920" imgH="330120" progId="Equation.DSMT4">
                  <p:embed/>
                  <p:pic>
                    <p:nvPicPr>
                      <p:cNvPr id="18" name="Object 17" descr="2,3-dimethyl: single bond, C H 3, goes on carbons 2 and 3.">
                        <a:extLst>
                          <a:ext uri="{FF2B5EF4-FFF2-40B4-BE49-F238E27FC236}">
                            <a16:creationId xmlns:a16="http://schemas.microsoft.com/office/drawing/2014/main" id="{9E01837F-6C5F-4B45-8F1B-D1F7FA327024}"/>
                          </a:ext>
                        </a:extLst>
                      </p:cNvPr>
                      <p:cNvPicPr/>
                      <p:nvPr/>
                    </p:nvPicPr>
                    <p:blipFill>
                      <a:blip r:embed="rId8"/>
                      <a:stretch>
                        <a:fillRect/>
                      </a:stretch>
                    </p:blipFill>
                    <p:spPr>
                      <a:xfrm>
                        <a:off x="3268631" y="5160601"/>
                        <a:ext cx="5588000" cy="330200"/>
                      </a:xfrm>
                      <a:prstGeom prst="rect">
                        <a:avLst/>
                      </a:prstGeom>
                    </p:spPr>
                  </p:pic>
                </p:oleObj>
              </mc:Fallback>
            </mc:AlternateContent>
          </a:graphicData>
        </a:graphic>
      </p:graphicFrame>
    </p:spTree>
    <p:extLst>
      <p:ext uri="{BB962C8B-B14F-4D97-AF65-F5344CB8AC3E}">
        <p14:creationId xmlns:p14="http://schemas.microsoft.com/office/powerpoint/2010/main" val="624959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96BF-733A-4778-AEB7-C71E44194F33}"/>
              </a:ext>
            </a:extLst>
          </p:cNvPr>
          <p:cNvSpPr>
            <a:spLocks noGrp="1"/>
          </p:cNvSpPr>
          <p:nvPr>
            <p:ph type="title"/>
          </p:nvPr>
        </p:nvSpPr>
        <p:spPr/>
        <p:txBody>
          <a:bodyPr/>
          <a:lstStyle/>
          <a:p>
            <a:r>
              <a:rPr lang="en-IN" dirty="0"/>
              <a:t>Solution 4 </a:t>
            </a:r>
            <a:r>
              <a:rPr lang="en-IN" sz="2000" b="0" dirty="0"/>
              <a:t>(3 of 3)</a:t>
            </a:r>
          </a:p>
        </p:txBody>
      </p:sp>
      <p:sp>
        <p:nvSpPr>
          <p:cNvPr id="4" name="Content Placeholder 3">
            <a:extLst>
              <a:ext uri="{FF2B5EF4-FFF2-40B4-BE49-F238E27FC236}">
                <a16:creationId xmlns:a16="http://schemas.microsoft.com/office/drawing/2014/main" id="{BAD9797E-3944-4AD0-A5FC-F5438A596FAF}"/>
              </a:ext>
            </a:extLst>
          </p:cNvPr>
          <p:cNvSpPr>
            <a:spLocks noGrp="1"/>
          </p:cNvSpPr>
          <p:nvPr>
            <p:ph sz="quarter" idx="14"/>
          </p:nvPr>
        </p:nvSpPr>
        <p:spPr>
          <a:xfrm>
            <a:off x="457199" y="1555200"/>
            <a:ext cx="8229600" cy="432000"/>
          </a:xfrm>
        </p:spPr>
        <p:txBody>
          <a:bodyPr/>
          <a:lstStyle/>
          <a:p>
            <a:pPr marL="0" indent="0">
              <a:buNone/>
            </a:pPr>
            <a:r>
              <a:rPr lang="en-IN" sz="2400" dirty="0"/>
              <a:t>Name each of the following alkanes:</a:t>
            </a:r>
          </a:p>
        </p:txBody>
      </p:sp>
      <p:sp>
        <p:nvSpPr>
          <p:cNvPr id="5" name="Content Placeholder 4">
            <a:extLst>
              <a:ext uri="{FF2B5EF4-FFF2-40B4-BE49-F238E27FC236}">
                <a16:creationId xmlns:a16="http://schemas.microsoft.com/office/drawing/2014/main" id="{971F8FC6-2EFF-4686-B916-88A78E208EF6}"/>
              </a:ext>
            </a:extLst>
          </p:cNvPr>
          <p:cNvSpPr>
            <a:spLocks noGrp="1"/>
          </p:cNvSpPr>
          <p:nvPr>
            <p:ph sz="quarter" idx="15"/>
          </p:nvPr>
        </p:nvSpPr>
        <p:spPr>
          <a:xfrm>
            <a:off x="454672" y="2235600"/>
            <a:ext cx="8235304" cy="1193400"/>
          </a:xfrm>
        </p:spPr>
        <p:txBody>
          <a:bodyPr/>
          <a:lstStyle/>
          <a:p>
            <a:pPr marL="900000" indent="-900000">
              <a:buNone/>
            </a:pPr>
            <a:r>
              <a:rPr lang="en-IN" sz="2400" b="1" dirty="0">
                <a:solidFill>
                  <a:schemeClr val="tx1"/>
                </a:solidFill>
              </a:rPr>
              <a:t>Step 3 Give the location and name for each substituent (alphabetical order) as a prefix to the name of the main chain.</a:t>
            </a:r>
          </a:p>
        </p:txBody>
      </p:sp>
      <p:sp>
        <p:nvSpPr>
          <p:cNvPr id="3" name="Content Placeholder 2">
            <a:extLst>
              <a:ext uri="{FF2B5EF4-FFF2-40B4-BE49-F238E27FC236}">
                <a16:creationId xmlns:a16="http://schemas.microsoft.com/office/drawing/2014/main" id="{9894DF00-CF87-4167-A503-83B35FDEAF8C}"/>
              </a:ext>
            </a:extLst>
          </p:cNvPr>
          <p:cNvSpPr>
            <a:spLocks noGrp="1"/>
          </p:cNvSpPr>
          <p:nvPr>
            <p:ph sz="quarter" idx="16"/>
          </p:nvPr>
        </p:nvSpPr>
        <p:spPr>
          <a:xfrm>
            <a:off x="457200" y="3693600"/>
            <a:ext cx="432000" cy="432000"/>
          </a:xfrm>
        </p:spPr>
        <p:txBody>
          <a:bodyPr/>
          <a:lstStyle/>
          <a:p>
            <a:pPr marL="432" indent="0">
              <a:buNone/>
            </a:pPr>
            <a:r>
              <a:rPr lang="en-IN" sz="2400" dirty="0">
                <a:solidFill>
                  <a:srgbClr val="007FA3"/>
                </a:solidFill>
              </a:rPr>
              <a:t>A.</a:t>
            </a:r>
          </a:p>
        </p:txBody>
      </p:sp>
      <p:pic>
        <p:nvPicPr>
          <p:cNvPr id="15" name="Content Placeholder 14" descr="In the 5-carbon chain, carbons are labeled 5, 4, 3, 2, and 1 from left to right.">
            <a:extLst>
              <a:ext uri="{FF2B5EF4-FFF2-40B4-BE49-F238E27FC236}">
                <a16:creationId xmlns:a16="http://schemas.microsoft.com/office/drawing/2014/main" id="{75E0ED0A-4935-46CF-B300-68DECD39E713}"/>
              </a:ext>
            </a:extLst>
          </p:cNvPr>
          <p:cNvPicPr>
            <a:picLocks noGrp="1" noChangeAspect="1"/>
          </p:cNvPicPr>
          <p:nvPr>
            <p:ph sz="quarter" idx="21"/>
          </p:nvPr>
        </p:nvPicPr>
        <p:blipFill>
          <a:blip r:embed="rId2"/>
          <a:stretch>
            <a:fillRect/>
          </a:stretch>
        </p:blipFill>
        <p:spPr>
          <a:xfrm>
            <a:off x="1058400" y="3466800"/>
            <a:ext cx="1828959" cy="1036410"/>
          </a:xfrm>
          <a:prstGeom prst="rect">
            <a:avLst/>
          </a:prstGeom>
        </p:spPr>
      </p:pic>
      <p:sp>
        <p:nvSpPr>
          <p:cNvPr id="6" name="Content Placeholder 5">
            <a:extLst>
              <a:ext uri="{FF2B5EF4-FFF2-40B4-BE49-F238E27FC236}">
                <a16:creationId xmlns:a16="http://schemas.microsoft.com/office/drawing/2014/main" id="{3EF11F2F-189E-4A0B-9F1A-1D1877EB5690}"/>
              </a:ext>
            </a:extLst>
          </p:cNvPr>
          <p:cNvSpPr>
            <a:spLocks noGrp="1"/>
          </p:cNvSpPr>
          <p:nvPr>
            <p:ph sz="quarter" idx="17"/>
          </p:nvPr>
        </p:nvSpPr>
        <p:spPr>
          <a:xfrm>
            <a:off x="4320000" y="3693600"/>
            <a:ext cx="3732767" cy="324000"/>
          </a:xfrm>
          <a:noFill/>
          <a:ln>
            <a:noFill/>
          </a:ln>
        </p:spPr>
        <p:txBody>
          <a:bodyPr lIns="0" tIns="0" rIns="0" bIns="0" anchor="t" anchorCtr="0"/>
          <a:lstStyle/>
          <a:p>
            <a:pPr marL="0" indent="0">
              <a:buNone/>
            </a:pPr>
            <a:r>
              <a:rPr lang="en-IN" sz="2000" dirty="0"/>
              <a:t>2-chloropentane</a:t>
            </a:r>
          </a:p>
        </p:txBody>
      </p:sp>
      <p:sp>
        <p:nvSpPr>
          <p:cNvPr id="7" name="Content Placeholder 6">
            <a:extLst>
              <a:ext uri="{FF2B5EF4-FFF2-40B4-BE49-F238E27FC236}">
                <a16:creationId xmlns:a16="http://schemas.microsoft.com/office/drawing/2014/main" id="{88744022-17C4-4B2F-9C5C-F4C8B09F00AF}"/>
              </a:ext>
            </a:extLst>
          </p:cNvPr>
          <p:cNvSpPr>
            <a:spLocks noGrp="1"/>
          </p:cNvSpPr>
          <p:nvPr>
            <p:ph sz="quarter" idx="18"/>
          </p:nvPr>
        </p:nvSpPr>
        <p:spPr>
          <a:xfrm>
            <a:off x="457201" y="5115600"/>
            <a:ext cx="432000" cy="4320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16" name="Content Placeholder 15" descr="In the 5-carbon chain, carbons are labeled 1, 2, 3, 4, and 5 from left to right.">
            <a:extLst>
              <a:ext uri="{FF2B5EF4-FFF2-40B4-BE49-F238E27FC236}">
                <a16:creationId xmlns:a16="http://schemas.microsoft.com/office/drawing/2014/main" id="{42E79DAB-F0E8-4F64-A35E-1B530864B529}"/>
              </a:ext>
            </a:extLst>
          </p:cNvPr>
          <p:cNvPicPr>
            <a:picLocks noGrp="1" noChangeAspect="1"/>
          </p:cNvPicPr>
          <p:nvPr>
            <p:ph sz="quarter" idx="20"/>
          </p:nvPr>
        </p:nvPicPr>
        <p:blipFill>
          <a:blip r:embed="rId3"/>
          <a:stretch>
            <a:fillRect/>
          </a:stretch>
        </p:blipFill>
        <p:spPr>
          <a:xfrm>
            <a:off x="1058400" y="4658400"/>
            <a:ext cx="1828959" cy="1335140"/>
          </a:xfrm>
          <a:prstGeom prst="rect">
            <a:avLst/>
          </a:prstGeom>
        </p:spPr>
      </p:pic>
      <p:sp>
        <p:nvSpPr>
          <p:cNvPr id="8" name="Content Placeholder 7">
            <a:extLst>
              <a:ext uri="{FF2B5EF4-FFF2-40B4-BE49-F238E27FC236}">
                <a16:creationId xmlns:a16="http://schemas.microsoft.com/office/drawing/2014/main" id="{9C50207A-C4C8-44C5-AD06-2D0E9DD75540}"/>
              </a:ext>
            </a:extLst>
          </p:cNvPr>
          <p:cNvSpPr>
            <a:spLocks noGrp="1"/>
          </p:cNvSpPr>
          <p:nvPr>
            <p:ph sz="quarter" idx="19"/>
          </p:nvPr>
        </p:nvSpPr>
        <p:spPr>
          <a:xfrm>
            <a:off x="4320000" y="5115600"/>
            <a:ext cx="3730239" cy="324000"/>
          </a:xfrm>
          <a:noFill/>
          <a:ln>
            <a:noFill/>
          </a:ln>
        </p:spPr>
        <p:txBody>
          <a:bodyPr lIns="0" tIns="0" rIns="0" bIns="0" anchor="t" anchorCtr="0"/>
          <a:lstStyle/>
          <a:p>
            <a:pPr marL="0" indent="0">
              <a:buNone/>
            </a:pPr>
            <a:r>
              <a:rPr lang="en-IN" sz="2000" dirty="0"/>
              <a:t>2,3-dimethylpentane</a:t>
            </a:r>
          </a:p>
        </p:txBody>
      </p:sp>
    </p:spTree>
    <p:extLst>
      <p:ext uri="{BB962C8B-B14F-4D97-AF65-F5344CB8AC3E}">
        <p14:creationId xmlns:p14="http://schemas.microsoft.com/office/powerpoint/2010/main" val="296606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11.4 Properties of Alkanes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200" y="1555200"/>
            <a:ext cx="4076700" cy="3683550"/>
          </a:xfrm>
        </p:spPr>
        <p:txBody>
          <a:bodyPr/>
          <a:lstStyle/>
          <a:p>
            <a:pPr marL="432" indent="0">
              <a:buNone/>
            </a:pPr>
            <a:r>
              <a:rPr lang="en-IN" sz="2400" dirty="0"/>
              <a:t>The different uses of alkane compounds result from their physical properties, including their solubility and density.</a:t>
            </a:r>
          </a:p>
          <a:p>
            <a:pPr marL="432" indent="0">
              <a:buNone/>
            </a:pPr>
            <a:r>
              <a:rPr lang="en-IN" sz="2400" dirty="0"/>
              <a:t>The solid alkanes that make up waxy coatings on fruits and vegetables help retain moisture, inhibit mold, and enhance appearance.</a:t>
            </a:r>
          </a:p>
        </p:txBody>
      </p:sp>
      <p:pic>
        <p:nvPicPr>
          <p:cNvPr id="14" name="Content Placeholder 13" descr="Several apples.">
            <a:extLst>
              <a:ext uri="{FF2B5EF4-FFF2-40B4-BE49-F238E27FC236}">
                <a16:creationId xmlns:a16="http://schemas.microsoft.com/office/drawing/2014/main" id="{12C0B839-7A3C-4922-BDA8-2DB3A8CD1101}"/>
              </a:ext>
            </a:extLst>
          </p:cNvPr>
          <p:cNvPicPr>
            <a:picLocks noGrp="1" noChangeAspect="1"/>
          </p:cNvPicPr>
          <p:nvPr>
            <p:ph sz="quarter" idx="16"/>
          </p:nvPr>
        </p:nvPicPr>
        <p:blipFill>
          <a:blip r:embed="rId2"/>
          <a:stretch>
            <a:fillRect/>
          </a:stretch>
        </p:blipFill>
        <p:spPr>
          <a:xfrm>
            <a:off x="5098398" y="1555200"/>
            <a:ext cx="3328704" cy="2993395"/>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5398077"/>
            <a:ext cx="8229600" cy="793174"/>
          </a:xfrm>
        </p:spPr>
        <p:txBody>
          <a:bodyPr/>
          <a:lstStyle/>
          <a:p>
            <a:pPr marL="432" indent="0">
              <a:buNone/>
            </a:pPr>
            <a:r>
              <a:rPr lang="en-IN" sz="2400" b="1" dirty="0"/>
              <a:t>Learning Goal</a:t>
            </a:r>
            <a:r>
              <a:rPr lang="en-IN" sz="2400" dirty="0"/>
              <a:t> Identify the properties of alkanes and write a balanced chemical equation for combustion.</a:t>
            </a:r>
          </a:p>
        </p:txBody>
      </p:sp>
    </p:spTree>
    <p:extLst>
      <p:ext uri="{BB962C8B-B14F-4D97-AF65-F5344CB8AC3E}">
        <p14:creationId xmlns:p14="http://schemas.microsoft.com/office/powerpoint/2010/main" val="364647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02CBD-9BBC-4AC1-A35F-B3A5DF0F80DF}"/>
              </a:ext>
            </a:extLst>
          </p:cNvPr>
          <p:cNvSpPr>
            <a:spLocks noGrp="1"/>
          </p:cNvSpPr>
          <p:nvPr>
            <p:ph type="title"/>
          </p:nvPr>
        </p:nvSpPr>
        <p:spPr/>
        <p:txBody>
          <a:bodyPr/>
          <a:lstStyle/>
          <a:p>
            <a:r>
              <a:rPr lang="en-IN" dirty="0"/>
              <a:t>Uses of Alkanes </a:t>
            </a:r>
            <a:r>
              <a:rPr lang="en-IN" sz="2000" b="0" baseline="0" dirty="0"/>
              <a:t>(1 of 2)</a:t>
            </a:r>
          </a:p>
        </p:txBody>
      </p:sp>
      <p:sp>
        <p:nvSpPr>
          <p:cNvPr id="4" name="Content Placeholder 3">
            <a:extLst>
              <a:ext uri="{FF2B5EF4-FFF2-40B4-BE49-F238E27FC236}">
                <a16:creationId xmlns:a16="http://schemas.microsoft.com/office/drawing/2014/main" id="{211D1581-CC37-49C2-8A83-82EFA217763E}"/>
              </a:ext>
            </a:extLst>
          </p:cNvPr>
          <p:cNvSpPr>
            <a:spLocks noGrp="1"/>
          </p:cNvSpPr>
          <p:nvPr>
            <p:ph sz="quarter" idx="14"/>
          </p:nvPr>
        </p:nvSpPr>
        <p:spPr>
          <a:xfrm>
            <a:off x="457200" y="1555200"/>
            <a:ext cx="8229600" cy="792000"/>
          </a:xfrm>
        </p:spPr>
        <p:txBody>
          <a:bodyPr/>
          <a:lstStyle/>
          <a:p>
            <a:pPr marL="432" indent="0">
              <a:buNone/>
            </a:pPr>
            <a:r>
              <a:rPr lang="en-IN" sz="2400" dirty="0"/>
              <a:t>Alkanes with one to four carbons are gases at room temperature and are widely used as heating fuels.</a:t>
            </a:r>
          </a:p>
        </p:txBody>
      </p:sp>
      <p:sp>
        <p:nvSpPr>
          <p:cNvPr id="5" name="Content Placeholder 4">
            <a:extLst>
              <a:ext uri="{FF2B5EF4-FFF2-40B4-BE49-F238E27FC236}">
                <a16:creationId xmlns:a16="http://schemas.microsoft.com/office/drawing/2014/main" id="{B14E7689-57BF-4A1F-BB01-11A175A458AC}"/>
              </a:ext>
            </a:extLst>
          </p:cNvPr>
          <p:cNvSpPr>
            <a:spLocks noGrp="1"/>
          </p:cNvSpPr>
          <p:nvPr>
            <p:ph sz="quarter" idx="15"/>
          </p:nvPr>
        </p:nvSpPr>
        <p:spPr>
          <a:xfrm>
            <a:off x="778522" y="2431469"/>
            <a:ext cx="4860278" cy="978479"/>
          </a:xfrm>
        </p:spPr>
        <p:txBody>
          <a:bodyPr/>
          <a:lstStyle/>
          <a:p>
            <a:pPr marL="432" indent="0">
              <a:buNone/>
            </a:pPr>
            <a:r>
              <a:rPr lang="en-IN" sz="2400" dirty="0"/>
              <a:t>methane, ethane, propane, butane</a:t>
            </a:r>
          </a:p>
          <a:p>
            <a:pPr marL="432" indent="0">
              <a:buNone/>
            </a:pPr>
            <a:r>
              <a:rPr lang="en-IN" sz="2400" dirty="0"/>
              <a:t>Butane has four carbons:</a:t>
            </a:r>
          </a:p>
        </p:txBody>
      </p:sp>
      <p:pic>
        <p:nvPicPr>
          <p:cNvPr id="15" name="Content Placeholder 14" descr="A 4-carbon zigzag chain.">
            <a:extLst>
              <a:ext uri="{FF2B5EF4-FFF2-40B4-BE49-F238E27FC236}">
                <a16:creationId xmlns:a16="http://schemas.microsoft.com/office/drawing/2014/main" id="{715662F0-F50C-4DB0-AFAD-E7C2CE097506}"/>
              </a:ext>
            </a:extLst>
          </p:cNvPr>
          <p:cNvPicPr>
            <a:picLocks noGrp="1" noChangeAspect="1"/>
          </p:cNvPicPr>
          <p:nvPr>
            <p:ph sz="quarter" idx="20"/>
          </p:nvPr>
        </p:nvPicPr>
        <p:blipFill>
          <a:blip r:embed="rId2"/>
          <a:stretch>
            <a:fillRect/>
          </a:stretch>
        </p:blipFill>
        <p:spPr>
          <a:xfrm>
            <a:off x="6576873" y="2594545"/>
            <a:ext cx="1749704" cy="652329"/>
          </a:xfrm>
          <a:prstGeom prst="rect">
            <a:avLst/>
          </a:prstGeom>
        </p:spPr>
      </p:pic>
      <p:sp>
        <p:nvSpPr>
          <p:cNvPr id="3" name="Content Placeholder 2">
            <a:extLst>
              <a:ext uri="{FF2B5EF4-FFF2-40B4-BE49-F238E27FC236}">
                <a16:creationId xmlns:a16="http://schemas.microsoft.com/office/drawing/2014/main" id="{25109E43-6633-4958-957D-EB8C28270A36}"/>
              </a:ext>
            </a:extLst>
          </p:cNvPr>
          <p:cNvSpPr>
            <a:spLocks noGrp="1"/>
          </p:cNvSpPr>
          <p:nvPr>
            <p:ph sz="quarter" idx="16"/>
          </p:nvPr>
        </p:nvSpPr>
        <p:spPr>
          <a:xfrm>
            <a:off x="457199" y="3635056"/>
            <a:ext cx="8229600" cy="841694"/>
          </a:xfrm>
        </p:spPr>
        <p:txBody>
          <a:bodyPr/>
          <a:lstStyle/>
          <a:p>
            <a:pPr marL="432" indent="0">
              <a:buNone/>
            </a:pPr>
            <a:r>
              <a:rPr lang="en-IN" sz="2400" dirty="0"/>
              <a:t>Alkanes with one to four carbons are gases at room temperature and are widely used as heating fuels.</a:t>
            </a:r>
          </a:p>
        </p:txBody>
      </p:sp>
      <p:sp>
        <p:nvSpPr>
          <p:cNvPr id="6" name="Content Placeholder 5">
            <a:extLst>
              <a:ext uri="{FF2B5EF4-FFF2-40B4-BE49-F238E27FC236}">
                <a16:creationId xmlns:a16="http://schemas.microsoft.com/office/drawing/2014/main" id="{7C73A980-27EB-4FD6-AAF5-941587D2186C}"/>
              </a:ext>
            </a:extLst>
          </p:cNvPr>
          <p:cNvSpPr>
            <a:spLocks noGrp="1"/>
          </p:cNvSpPr>
          <p:nvPr>
            <p:ph sz="quarter" idx="17"/>
          </p:nvPr>
        </p:nvSpPr>
        <p:spPr>
          <a:xfrm>
            <a:off x="778522" y="4576712"/>
            <a:ext cx="4860278" cy="1004938"/>
          </a:xfrm>
        </p:spPr>
        <p:txBody>
          <a:bodyPr/>
          <a:lstStyle/>
          <a:p>
            <a:pPr marL="432" indent="0">
              <a:buNone/>
            </a:pPr>
            <a:r>
              <a:rPr lang="en-IN" sz="2400" dirty="0"/>
              <a:t>pentane, hexane, heptane, octane</a:t>
            </a:r>
          </a:p>
          <a:p>
            <a:pPr marL="432" indent="0">
              <a:buNone/>
            </a:pPr>
            <a:r>
              <a:rPr lang="en-IN" sz="2400" dirty="0"/>
              <a:t>Octane has eight carbons:</a:t>
            </a:r>
          </a:p>
        </p:txBody>
      </p:sp>
      <p:pic>
        <p:nvPicPr>
          <p:cNvPr id="16" name="Content Placeholder 15" descr="A line angle structural formula, a repeating zig zag pattern of 7 rising and falling line segments that form 6 angles.">
            <a:extLst>
              <a:ext uri="{FF2B5EF4-FFF2-40B4-BE49-F238E27FC236}">
                <a16:creationId xmlns:a16="http://schemas.microsoft.com/office/drawing/2014/main" id="{924FB093-7172-48B5-ACAD-82EE0AECA4D3}"/>
              </a:ext>
            </a:extLst>
          </p:cNvPr>
          <p:cNvPicPr>
            <a:picLocks noGrp="1" noChangeAspect="1"/>
          </p:cNvPicPr>
          <p:nvPr>
            <p:ph sz="quarter" idx="18"/>
          </p:nvPr>
        </p:nvPicPr>
        <p:blipFill>
          <a:blip r:embed="rId3"/>
          <a:stretch>
            <a:fillRect/>
          </a:stretch>
        </p:blipFill>
        <p:spPr>
          <a:xfrm>
            <a:off x="4857174" y="5681612"/>
            <a:ext cx="3785944" cy="627942"/>
          </a:xfrm>
          <a:prstGeom prst="rect">
            <a:avLst/>
          </a:prstGeom>
        </p:spPr>
      </p:pic>
    </p:spTree>
    <p:extLst>
      <p:ext uri="{BB962C8B-B14F-4D97-AF65-F5344CB8AC3E}">
        <p14:creationId xmlns:p14="http://schemas.microsoft.com/office/powerpoint/2010/main" val="1709259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02CBD-9BBC-4AC1-A35F-B3A5DF0F80DF}"/>
              </a:ext>
            </a:extLst>
          </p:cNvPr>
          <p:cNvSpPr>
            <a:spLocks noGrp="1"/>
          </p:cNvSpPr>
          <p:nvPr>
            <p:ph type="title"/>
          </p:nvPr>
        </p:nvSpPr>
        <p:spPr/>
        <p:txBody>
          <a:bodyPr/>
          <a:lstStyle/>
          <a:p>
            <a:r>
              <a:rPr lang="en-IN" dirty="0"/>
              <a:t>Uses of Alkanes </a:t>
            </a:r>
            <a:r>
              <a:rPr lang="en-IN" sz="2000" b="0" dirty="0"/>
              <a:t>(2 of 2)</a:t>
            </a:r>
            <a:endParaRPr lang="en-IN" dirty="0"/>
          </a:p>
        </p:txBody>
      </p:sp>
      <p:sp>
        <p:nvSpPr>
          <p:cNvPr id="4" name="Content Placeholder 3">
            <a:extLst>
              <a:ext uri="{FF2B5EF4-FFF2-40B4-BE49-F238E27FC236}">
                <a16:creationId xmlns:a16="http://schemas.microsoft.com/office/drawing/2014/main" id="{211D1581-CC37-49C2-8A83-82EFA217763E}"/>
              </a:ext>
            </a:extLst>
          </p:cNvPr>
          <p:cNvSpPr>
            <a:spLocks noGrp="1"/>
          </p:cNvSpPr>
          <p:nvPr>
            <p:ph sz="quarter" idx="14"/>
          </p:nvPr>
        </p:nvSpPr>
        <p:spPr>
          <a:xfrm>
            <a:off x="457200" y="1555200"/>
            <a:ext cx="8229600" cy="1188000"/>
          </a:xfrm>
        </p:spPr>
        <p:txBody>
          <a:bodyPr/>
          <a:lstStyle/>
          <a:p>
            <a:pPr marL="432" indent="0">
              <a:buNone/>
            </a:pPr>
            <a:r>
              <a:rPr lang="en-IN" sz="2400" dirty="0"/>
              <a:t>Alkanes with 9−17 carbons are liquids with higher boiling points and are found in motor oils, mineral oil, kerosene, diesel, and jet fuels.</a:t>
            </a:r>
          </a:p>
        </p:txBody>
      </p:sp>
      <p:sp>
        <p:nvSpPr>
          <p:cNvPr id="5" name="Content Placeholder 4">
            <a:extLst>
              <a:ext uri="{FF2B5EF4-FFF2-40B4-BE49-F238E27FC236}">
                <a16:creationId xmlns:a16="http://schemas.microsoft.com/office/drawing/2014/main" id="{B14E7689-57BF-4A1F-BB01-11A175A458AC}"/>
              </a:ext>
            </a:extLst>
          </p:cNvPr>
          <p:cNvSpPr>
            <a:spLocks noGrp="1"/>
          </p:cNvSpPr>
          <p:nvPr>
            <p:ph sz="quarter" idx="15"/>
          </p:nvPr>
        </p:nvSpPr>
        <p:spPr>
          <a:xfrm>
            <a:off x="457200" y="2999160"/>
            <a:ext cx="3492000" cy="432000"/>
          </a:xfrm>
        </p:spPr>
        <p:txBody>
          <a:bodyPr/>
          <a:lstStyle/>
          <a:p>
            <a:pPr marL="432" indent="0">
              <a:buNone/>
            </a:pPr>
            <a:r>
              <a:rPr lang="en-IN" sz="2400" dirty="0" err="1"/>
              <a:t>Decane</a:t>
            </a:r>
            <a:r>
              <a:rPr lang="en-IN" sz="2400" dirty="0"/>
              <a:t> has 10 carbons:</a:t>
            </a:r>
          </a:p>
        </p:txBody>
      </p:sp>
      <p:pic>
        <p:nvPicPr>
          <p:cNvPr id="14" name="Content Placeholder 13" descr="A 10-carbon zigzag chain.">
            <a:extLst>
              <a:ext uri="{FF2B5EF4-FFF2-40B4-BE49-F238E27FC236}">
                <a16:creationId xmlns:a16="http://schemas.microsoft.com/office/drawing/2014/main" id="{2B02E5BF-A5F0-4A20-9CD6-E695DCF9B272}"/>
              </a:ext>
            </a:extLst>
          </p:cNvPr>
          <p:cNvPicPr>
            <a:picLocks noGrp="1" noChangeAspect="1"/>
          </p:cNvPicPr>
          <p:nvPr>
            <p:ph sz="quarter" idx="17"/>
          </p:nvPr>
        </p:nvPicPr>
        <p:blipFill>
          <a:blip r:embed="rId2"/>
          <a:stretch>
            <a:fillRect/>
          </a:stretch>
        </p:blipFill>
        <p:spPr>
          <a:xfrm>
            <a:off x="4111482" y="2922526"/>
            <a:ext cx="4578493" cy="585267"/>
          </a:xfrm>
          <a:prstGeom prst="rect">
            <a:avLst/>
          </a:prstGeom>
        </p:spPr>
      </p:pic>
      <p:sp>
        <p:nvSpPr>
          <p:cNvPr id="3" name="Content Placeholder 2">
            <a:extLst>
              <a:ext uri="{FF2B5EF4-FFF2-40B4-BE49-F238E27FC236}">
                <a16:creationId xmlns:a16="http://schemas.microsoft.com/office/drawing/2014/main" id="{25109E43-6633-4958-957D-EB8C28270A36}"/>
              </a:ext>
            </a:extLst>
          </p:cNvPr>
          <p:cNvSpPr>
            <a:spLocks noGrp="1"/>
          </p:cNvSpPr>
          <p:nvPr>
            <p:ph sz="quarter" idx="16"/>
          </p:nvPr>
        </p:nvSpPr>
        <p:spPr>
          <a:xfrm>
            <a:off x="457200" y="3965250"/>
            <a:ext cx="8232776" cy="1768978"/>
          </a:xfrm>
        </p:spPr>
        <p:txBody>
          <a:bodyPr/>
          <a:lstStyle/>
          <a:p>
            <a:r>
              <a:rPr lang="en-IN" sz="2400" dirty="0"/>
              <a:t>Alkanes with 18 or more carbon atoms, known as paraffins, are waxy solids at room temperature.</a:t>
            </a:r>
          </a:p>
          <a:p>
            <a:r>
              <a:rPr lang="en-IN" sz="2400" dirty="0"/>
              <a:t>Petroleum jelly, or Vaseline, is a semisolid mixture of hydrocarbons, with more than 25 carbon atoms.</a:t>
            </a:r>
          </a:p>
        </p:txBody>
      </p:sp>
    </p:spTree>
    <p:extLst>
      <p:ext uri="{BB962C8B-B14F-4D97-AF65-F5344CB8AC3E}">
        <p14:creationId xmlns:p14="http://schemas.microsoft.com/office/powerpoint/2010/main" val="424273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Solubility and Density of Alkanes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200" y="1555200"/>
            <a:ext cx="3429000" cy="3245400"/>
          </a:xfrm>
        </p:spPr>
        <p:txBody>
          <a:bodyPr/>
          <a:lstStyle/>
          <a:p>
            <a:pPr marL="432" indent="0">
              <a:buNone/>
            </a:pPr>
            <a:r>
              <a:rPr lang="en-IN" sz="2400" dirty="0"/>
              <a:t>Alkanes are</a:t>
            </a:r>
          </a:p>
          <a:p>
            <a:r>
              <a:rPr lang="en-IN" sz="2400" dirty="0"/>
              <a:t>nonpolar</a:t>
            </a:r>
          </a:p>
          <a:p>
            <a:r>
              <a:rPr lang="en-IN" sz="2400" dirty="0"/>
              <a:t>insoluble in water</a:t>
            </a:r>
          </a:p>
          <a:p>
            <a:r>
              <a:rPr lang="en-IN" sz="2400" dirty="0"/>
              <a:t>less dense than water</a:t>
            </a:r>
          </a:p>
          <a:p>
            <a:r>
              <a:rPr lang="en-IN" sz="2400" dirty="0"/>
              <a:t>flammable in air</a:t>
            </a:r>
          </a:p>
          <a:p>
            <a:r>
              <a:rPr lang="en-IN" sz="2400" dirty="0"/>
              <a:t>found in crude oil</a:t>
            </a:r>
          </a:p>
        </p:txBody>
      </p:sp>
      <p:pic>
        <p:nvPicPr>
          <p:cNvPr id="14" name="Content Placeholder 13" descr="An oil spill forms a layer on ocean water.">
            <a:extLst>
              <a:ext uri="{FF2B5EF4-FFF2-40B4-BE49-F238E27FC236}">
                <a16:creationId xmlns:a16="http://schemas.microsoft.com/office/drawing/2014/main" id="{CAE279E8-20D5-4461-A54B-4215D752F0BC}"/>
              </a:ext>
            </a:extLst>
          </p:cNvPr>
          <p:cNvPicPr>
            <a:picLocks noGrp="1" noChangeAspect="1"/>
          </p:cNvPicPr>
          <p:nvPr>
            <p:ph sz="quarter" idx="16"/>
          </p:nvPr>
        </p:nvPicPr>
        <p:blipFill>
          <a:blip r:embed="rId2"/>
          <a:stretch>
            <a:fillRect/>
          </a:stretch>
        </p:blipFill>
        <p:spPr>
          <a:xfrm>
            <a:off x="4141105" y="1555200"/>
            <a:ext cx="4545695" cy="3050664"/>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31800" y="5138400"/>
            <a:ext cx="8258176" cy="1205250"/>
          </a:xfrm>
        </p:spPr>
        <p:txBody>
          <a:bodyPr/>
          <a:lstStyle/>
          <a:p>
            <a:pPr marL="432" indent="0">
              <a:buNone/>
            </a:pPr>
            <a:r>
              <a:rPr lang="en-IN" sz="2400" dirty="0"/>
              <a:t>If there is an oil spill in the ocean, the alkanes in the crude oil do not mix with the water but float on top, forming a thin layer on the surface.</a:t>
            </a:r>
          </a:p>
        </p:txBody>
      </p:sp>
    </p:spTree>
    <p:extLst>
      <p:ext uri="{BB962C8B-B14F-4D97-AF65-F5344CB8AC3E}">
        <p14:creationId xmlns:p14="http://schemas.microsoft.com/office/powerpoint/2010/main" val="1503934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8F60-7224-4446-B1EE-BF346BA94574}"/>
              </a:ext>
            </a:extLst>
          </p:cNvPr>
          <p:cNvSpPr>
            <a:spLocks noGrp="1"/>
          </p:cNvSpPr>
          <p:nvPr>
            <p:ph type="title"/>
          </p:nvPr>
        </p:nvSpPr>
        <p:spPr/>
        <p:txBody>
          <a:bodyPr/>
          <a:lstStyle/>
          <a:p>
            <a:r>
              <a:rPr lang="en-IN" dirty="0"/>
              <a:t>Combustion of Alkanes</a:t>
            </a:r>
          </a:p>
        </p:txBody>
      </p:sp>
      <p:sp>
        <p:nvSpPr>
          <p:cNvPr id="4" name="Content Placeholder 3">
            <a:extLst>
              <a:ext uri="{FF2B5EF4-FFF2-40B4-BE49-F238E27FC236}">
                <a16:creationId xmlns:a16="http://schemas.microsoft.com/office/drawing/2014/main" id="{5C15F68E-77AA-429F-94D0-289F73106809}"/>
              </a:ext>
            </a:extLst>
          </p:cNvPr>
          <p:cNvSpPr>
            <a:spLocks noGrp="1"/>
          </p:cNvSpPr>
          <p:nvPr>
            <p:ph sz="quarter" idx="14"/>
          </p:nvPr>
        </p:nvSpPr>
        <p:spPr>
          <a:xfrm>
            <a:off x="454672" y="1550866"/>
            <a:ext cx="2795588" cy="428409"/>
          </a:xfrm>
        </p:spPr>
        <p:txBody>
          <a:bodyPr/>
          <a:lstStyle/>
          <a:p>
            <a:pPr marL="432" indent="0">
              <a:buNone/>
            </a:pPr>
            <a:r>
              <a:rPr lang="en-IN" sz="2400" dirty="0"/>
              <a:t>Alkanes with strong</a:t>
            </a:r>
          </a:p>
        </p:txBody>
      </p:sp>
      <p:graphicFrame>
        <p:nvGraphicFramePr>
          <p:cNvPr id="14" name="Object 13" descr="C single bond C bonds">
            <a:extLst>
              <a:ext uri="{FF2B5EF4-FFF2-40B4-BE49-F238E27FC236}">
                <a16:creationId xmlns:a16="http://schemas.microsoft.com/office/drawing/2014/main" id="{51E2B21D-D3B1-400D-8DE1-DF238D8FD61C}"/>
              </a:ext>
            </a:extLst>
          </p:cNvPr>
          <p:cNvGraphicFramePr>
            <a:graphicFrameLocks noChangeAspect="1"/>
          </p:cNvGraphicFramePr>
          <p:nvPr>
            <p:extLst/>
          </p:nvPr>
        </p:nvGraphicFramePr>
        <p:xfrm>
          <a:off x="3322099" y="1589187"/>
          <a:ext cx="1841500" cy="292100"/>
        </p:xfrm>
        <a:graphic>
          <a:graphicData uri="http://schemas.openxmlformats.org/presentationml/2006/ole">
            <mc:AlternateContent xmlns:mc="http://schemas.openxmlformats.org/markup-compatibility/2006">
              <mc:Choice xmlns:v="urn:schemas-microsoft-com:vml" Requires="v">
                <p:oleObj spid="_x0000_s22536" name="Equation" r:id="rId3" imgW="1841400" imgH="291960" progId="Equation.DSMT4">
                  <p:embed/>
                </p:oleObj>
              </mc:Choice>
              <mc:Fallback>
                <p:oleObj name="Equation" r:id="rId3" imgW="1841400" imgH="291960" progId="Equation.DSMT4">
                  <p:embed/>
                  <p:pic>
                    <p:nvPicPr>
                      <p:cNvPr id="14" name="Object 13" descr="C single bond C bonds">
                        <a:extLst>
                          <a:ext uri="{FF2B5EF4-FFF2-40B4-BE49-F238E27FC236}">
                            <a16:creationId xmlns:a16="http://schemas.microsoft.com/office/drawing/2014/main" id="{51E2B21D-D3B1-400D-8DE1-DF238D8FD61C}"/>
                          </a:ext>
                        </a:extLst>
                      </p:cNvPr>
                      <p:cNvPicPr/>
                      <p:nvPr/>
                    </p:nvPicPr>
                    <p:blipFill>
                      <a:blip r:embed="rId4"/>
                      <a:stretch>
                        <a:fillRect/>
                      </a:stretch>
                    </p:blipFill>
                    <p:spPr>
                      <a:xfrm>
                        <a:off x="3322099" y="1589187"/>
                        <a:ext cx="1841500" cy="292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0CCD92C-722D-49E4-AFA1-3B9F645551EE}"/>
              </a:ext>
            </a:extLst>
          </p:cNvPr>
          <p:cNvSpPr>
            <a:spLocks noGrp="1"/>
          </p:cNvSpPr>
          <p:nvPr>
            <p:ph sz="quarter" idx="15"/>
          </p:nvPr>
        </p:nvSpPr>
        <p:spPr>
          <a:xfrm>
            <a:off x="457201" y="2195584"/>
            <a:ext cx="8229600" cy="801642"/>
          </a:xfrm>
        </p:spPr>
        <p:txBody>
          <a:bodyPr/>
          <a:lstStyle/>
          <a:p>
            <a:r>
              <a:rPr lang="en-IN" sz="2400" dirty="0"/>
              <a:t>react with oxygen gas to make carbon dioxide and water in combustion reactions</a:t>
            </a:r>
          </a:p>
        </p:txBody>
      </p:sp>
      <p:sp>
        <p:nvSpPr>
          <p:cNvPr id="3" name="Content Placeholder 2">
            <a:extLst>
              <a:ext uri="{FF2B5EF4-FFF2-40B4-BE49-F238E27FC236}">
                <a16:creationId xmlns:a16="http://schemas.microsoft.com/office/drawing/2014/main" id="{EDD8C414-5B04-48D7-AB25-F4282398DB55}"/>
              </a:ext>
            </a:extLst>
          </p:cNvPr>
          <p:cNvSpPr>
            <a:spLocks noGrp="1"/>
          </p:cNvSpPr>
          <p:nvPr>
            <p:ph sz="quarter" idx="16"/>
          </p:nvPr>
        </p:nvSpPr>
        <p:spPr>
          <a:xfrm>
            <a:off x="457201" y="3165442"/>
            <a:ext cx="3219026" cy="373386"/>
          </a:xfrm>
        </p:spPr>
        <p:txBody>
          <a:bodyPr/>
          <a:lstStyle/>
          <a:p>
            <a:r>
              <a:rPr lang="en-IN" sz="2400" dirty="0"/>
              <a:t>release energy when</a:t>
            </a:r>
          </a:p>
        </p:txBody>
      </p:sp>
      <p:graphicFrame>
        <p:nvGraphicFramePr>
          <p:cNvPr id="15" name="Object 14" descr="C single bond C bonds">
            <a:extLst>
              <a:ext uri="{FF2B5EF4-FFF2-40B4-BE49-F238E27FC236}">
                <a16:creationId xmlns:a16="http://schemas.microsoft.com/office/drawing/2014/main" id="{B834BDE5-ED90-45A3-AB2B-41D4079ECCD3}"/>
              </a:ext>
            </a:extLst>
          </p:cNvPr>
          <p:cNvGraphicFramePr>
            <a:graphicFrameLocks noChangeAspect="1"/>
          </p:cNvGraphicFramePr>
          <p:nvPr>
            <p:extLst/>
          </p:nvPr>
        </p:nvGraphicFramePr>
        <p:xfrm>
          <a:off x="3673698" y="3238928"/>
          <a:ext cx="1674091" cy="265545"/>
        </p:xfrm>
        <a:graphic>
          <a:graphicData uri="http://schemas.openxmlformats.org/presentationml/2006/ole">
            <mc:AlternateContent xmlns:mc="http://schemas.openxmlformats.org/markup-compatibility/2006">
              <mc:Choice xmlns:v="urn:schemas-microsoft-com:vml" Requires="v">
                <p:oleObj spid="_x0000_s22537" name="Equation" r:id="rId5" imgW="1841400" imgH="291960" progId="Equation.DSMT4">
                  <p:embed/>
                </p:oleObj>
              </mc:Choice>
              <mc:Fallback>
                <p:oleObj name="Equation" r:id="rId5" imgW="1841400" imgH="291960" progId="Equation.DSMT4">
                  <p:embed/>
                  <p:pic>
                    <p:nvPicPr>
                      <p:cNvPr id="15" name="Object 14" descr="C single bond C bonds">
                        <a:extLst>
                          <a:ext uri="{FF2B5EF4-FFF2-40B4-BE49-F238E27FC236}">
                            <a16:creationId xmlns:a16="http://schemas.microsoft.com/office/drawing/2014/main" id="{B834BDE5-ED90-45A3-AB2B-41D4079ECCD3}"/>
                          </a:ext>
                        </a:extLst>
                      </p:cNvPr>
                      <p:cNvPicPr/>
                      <p:nvPr/>
                    </p:nvPicPr>
                    <p:blipFill>
                      <a:blip r:embed="rId4"/>
                      <a:stretch>
                        <a:fillRect/>
                      </a:stretch>
                    </p:blipFill>
                    <p:spPr>
                      <a:xfrm>
                        <a:off x="3673698" y="3238928"/>
                        <a:ext cx="1674091" cy="265545"/>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15C1CA47-9429-459A-8685-7BA7F9A78C20}"/>
              </a:ext>
            </a:extLst>
          </p:cNvPr>
          <p:cNvSpPr>
            <a:spLocks noGrp="1"/>
          </p:cNvSpPr>
          <p:nvPr>
            <p:ph sz="quarter" idx="17"/>
          </p:nvPr>
        </p:nvSpPr>
        <p:spPr>
          <a:xfrm>
            <a:off x="5499400" y="3187595"/>
            <a:ext cx="3559828" cy="444893"/>
          </a:xfrm>
        </p:spPr>
        <p:txBody>
          <a:bodyPr/>
          <a:lstStyle/>
          <a:p>
            <a:pPr marL="432" indent="0">
              <a:buNone/>
            </a:pPr>
            <a:r>
              <a:rPr lang="en-IN" sz="2400" dirty="0"/>
              <a:t>are broken in combustion</a:t>
            </a:r>
          </a:p>
        </p:txBody>
      </p:sp>
      <p:sp>
        <p:nvSpPr>
          <p:cNvPr id="7" name="Content Placeholder 6">
            <a:extLst>
              <a:ext uri="{FF2B5EF4-FFF2-40B4-BE49-F238E27FC236}">
                <a16:creationId xmlns:a16="http://schemas.microsoft.com/office/drawing/2014/main" id="{4B7B9428-24B0-4236-8B28-AF50322B0BCF}"/>
              </a:ext>
            </a:extLst>
          </p:cNvPr>
          <p:cNvSpPr>
            <a:spLocks noGrp="1"/>
          </p:cNvSpPr>
          <p:nvPr>
            <p:ph sz="quarter" idx="18"/>
          </p:nvPr>
        </p:nvSpPr>
        <p:spPr>
          <a:xfrm>
            <a:off x="457200" y="3694842"/>
            <a:ext cx="3730239" cy="427756"/>
          </a:xfrm>
        </p:spPr>
        <p:txBody>
          <a:bodyPr/>
          <a:lstStyle/>
          <a:p>
            <a:pPr indent="0">
              <a:buNone/>
            </a:pPr>
            <a:r>
              <a:rPr lang="en-IN" sz="2400" dirty="0"/>
              <a:t>reactions</a:t>
            </a:r>
          </a:p>
        </p:txBody>
      </p:sp>
      <p:graphicFrame>
        <p:nvGraphicFramePr>
          <p:cNvPr id="16" name="Object 15" descr="C H 4, gas, + 2 O 2, gas, yields C O 2, gas, + 2 H 2 O, gas, + energy">
            <a:extLst>
              <a:ext uri="{FF2B5EF4-FFF2-40B4-BE49-F238E27FC236}">
                <a16:creationId xmlns:a16="http://schemas.microsoft.com/office/drawing/2014/main" id="{600E9613-6B4C-47B5-8CDB-B249679FCE19}"/>
              </a:ext>
            </a:extLst>
          </p:cNvPr>
          <p:cNvGraphicFramePr>
            <a:graphicFrameLocks noChangeAspect="1"/>
          </p:cNvGraphicFramePr>
          <p:nvPr>
            <p:extLst/>
          </p:nvPr>
        </p:nvGraphicFramePr>
        <p:xfrm>
          <a:off x="1092200" y="4406869"/>
          <a:ext cx="6959600" cy="444500"/>
        </p:xfrm>
        <a:graphic>
          <a:graphicData uri="http://schemas.openxmlformats.org/presentationml/2006/ole">
            <mc:AlternateContent xmlns:mc="http://schemas.openxmlformats.org/markup-compatibility/2006">
              <mc:Choice xmlns:v="urn:schemas-microsoft-com:vml" Requires="v">
                <p:oleObj spid="_x0000_s22538" name="Equation" r:id="rId6" imgW="6959520" imgH="444240" progId="Equation.DSMT4">
                  <p:embed/>
                </p:oleObj>
              </mc:Choice>
              <mc:Fallback>
                <p:oleObj name="Equation" r:id="rId6" imgW="6959520" imgH="444240" progId="Equation.DSMT4">
                  <p:embed/>
                  <p:pic>
                    <p:nvPicPr>
                      <p:cNvPr id="16" name="Object 15" descr="C H 4, gas, + 2 O 2, gas, yields C O 2, gas, + 2 H 2 O, gas, + energy">
                        <a:extLst>
                          <a:ext uri="{FF2B5EF4-FFF2-40B4-BE49-F238E27FC236}">
                            <a16:creationId xmlns:a16="http://schemas.microsoft.com/office/drawing/2014/main" id="{600E9613-6B4C-47B5-8CDB-B249679FCE19}"/>
                          </a:ext>
                        </a:extLst>
                      </p:cNvPr>
                      <p:cNvPicPr/>
                      <p:nvPr/>
                    </p:nvPicPr>
                    <p:blipFill>
                      <a:blip r:embed="rId7"/>
                      <a:stretch>
                        <a:fillRect/>
                      </a:stretch>
                    </p:blipFill>
                    <p:spPr>
                      <a:xfrm>
                        <a:off x="1092200" y="4406869"/>
                        <a:ext cx="69596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2A6F8C1E-58E2-4308-A5A6-1F959A505314}"/>
              </a:ext>
            </a:extLst>
          </p:cNvPr>
          <p:cNvSpPr>
            <a:spLocks noGrp="1"/>
          </p:cNvSpPr>
          <p:nvPr>
            <p:ph sz="quarter" idx="19"/>
          </p:nvPr>
        </p:nvSpPr>
        <p:spPr>
          <a:xfrm>
            <a:off x="457201" y="5199468"/>
            <a:ext cx="8229600" cy="1042130"/>
          </a:xfrm>
        </p:spPr>
        <p:txBody>
          <a:bodyPr/>
          <a:lstStyle/>
          <a:p>
            <a:pPr marL="0" indent="0">
              <a:buNone/>
            </a:pPr>
            <a:r>
              <a:rPr lang="en-IN" sz="2400" dirty="0"/>
              <a:t>Methane is the natural gas used to cook our food on gas cooktops and to heat our homes.</a:t>
            </a:r>
          </a:p>
        </p:txBody>
      </p:sp>
    </p:spTree>
    <p:extLst>
      <p:ext uri="{BB962C8B-B14F-4D97-AF65-F5344CB8AC3E}">
        <p14:creationId xmlns:p14="http://schemas.microsoft.com/office/powerpoint/2010/main" val="330939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C609-00B7-44AB-B5C8-DCAAE50B4747}"/>
              </a:ext>
            </a:extLst>
          </p:cNvPr>
          <p:cNvSpPr>
            <a:spLocks noGrp="1"/>
          </p:cNvSpPr>
          <p:nvPr>
            <p:ph type="title"/>
          </p:nvPr>
        </p:nvSpPr>
        <p:spPr/>
        <p:txBody>
          <a:bodyPr/>
          <a:lstStyle/>
          <a:p>
            <a:r>
              <a:rPr lang="en-IN" dirty="0"/>
              <a:t>Combustion of Butane</a:t>
            </a:r>
          </a:p>
        </p:txBody>
      </p:sp>
      <p:sp>
        <p:nvSpPr>
          <p:cNvPr id="3" name="Content Placeholder 2">
            <a:extLst>
              <a:ext uri="{FF2B5EF4-FFF2-40B4-BE49-F238E27FC236}">
                <a16:creationId xmlns:a16="http://schemas.microsoft.com/office/drawing/2014/main" id="{DD6938E3-925A-4826-BAEA-508AA267EE2F}"/>
              </a:ext>
            </a:extLst>
          </p:cNvPr>
          <p:cNvSpPr>
            <a:spLocks noGrp="1"/>
          </p:cNvSpPr>
          <p:nvPr>
            <p:ph sz="quarter" idx="14"/>
          </p:nvPr>
        </p:nvSpPr>
        <p:spPr>
          <a:xfrm>
            <a:off x="457200" y="1555199"/>
            <a:ext cx="4203289" cy="2774865"/>
          </a:xfrm>
        </p:spPr>
        <p:txBody>
          <a:bodyPr/>
          <a:lstStyle/>
          <a:p>
            <a:pPr marL="432" indent="0">
              <a:buNone/>
            </a:pPr>
            <a:r>
              <a:rPr lang="en-IN" sz="2400" dirty="0"/>
              <a:t>Butane</a:t>
            </a:r>
          </a:p>
          <a:p>
            <a:r>
              <a:rPr lang="en-IN" sz="2400" dirty="0"/>
              <a:t>is used in portable burners</a:t>
            </a:r>
          </a:p>
          <a:p>
            <a:r>
              <a:rPr lang="en-IN" sz="2400" dirty="0"/>
              <a:t>undergoes combustion and produces enough energy to cook food</a:t>
            </a:r>
          </a:p>
        </p:txBody>
      </p:sp>
      <p:pic>
        <p:nvPicPr>
          <p:cNvPr id="15" name="Content Placeholder 14" descr="A portable burner heats a pot.">
            <a:extLst>
              <a:ext uri="{FF2B5EF4-FFF2-40B4-BE49-F238E27FC236}">
                <a16:creationId xmlns:a16="http://schemas.microsoft.com/office/drawing/2014/main" id="{645293C1-15FB-4856-9776-F4E1884E1D10}"/>
              </a:ext>
            </a:extLst>
          </p:cNvPr>
          <p:cNvPicPr>
            <a:picLocks noGrp="1" noChangeAspect="1"/>
          </p:cNvPicPr>
          <p:nvPr>
            <p:ph sz="quarter" idx="15"/>
          </p:nvPr>
        </p:nvPicPr>
        <p:blipFill>
          <a:blip r:embed="rId3"/>
          <a:stretch>
            <a:fillRect/>
          </a:stretch>
        </p:blipFill>
        <p:spPr>
          <a:xfrm>
            <a:off x="5046474" y="1579641"/>
            <a:ext cx="3643502" cy="2750424"/>
          </a:xfrm>
          <a:prstGeom prst="rect">
            <a:avLst/>
          </a:prstGeom>
        </p:spPr>
      </p:pic>
      <p:graphicFrame>
        <p:nvGraphicFramePr>
          <p:cNvPr id="5" name="Object 4" descr="2 C 4 H 10, gas, + 13 O 2, gas, yields 8 C O 2, gas, + 10 H 2 O, gas + energy">
            <a:extLst>
              <a:ext uri="{FF2B5EF4-FFF2-40B4-BE49-F238E27FC236}">
                <a16:creationId xmlns:a16="http://schemas.microsoft.com/office/drawing/2014/main" id="{EA705184-3581-436D-BEE9-BE0CDB98CCAF}"/>
              </a:ext>
            </a:extLst>
          </p:cNvPr>
          <p:cNvGraphicFramePr>
            <a:graphicFrameLocks noChangeAspect="1"/>
          </p:cNvGraphicFramePr>
          <p:nvPr>
            <p:extLst/>
          </p:nvPr>
        </p:nvGraphicFramePr>
        <p:xfrm>
          <a:off x="673100" y="4999038"/>
          <a:ext cx="7797800" cy="444500"/>
        </p:xfrm>
        <a:graphic>
          <a:graphicData uri="http://schemas.openxmlformats.org/presentationml/2006/ole">
            <mc:AlternateContent xmlns:mc="http://schemas.openxmlformats.org/markup-compatibility/2006">
              <mc:Choice xmlns:v="urn:schemas-microsoft-com:vml" Requires="v">
                <p:oleObj spid="_x0000_s23556" name="Equation" r:id="rId4" imgW="7797600" imgH="444240" progId="Equation.DSMT4">
                  <p:embed/>
                </p:oleObj>
              </mc:Choice>
              <mc:Fallback>
                <p:oleObj name="Equation" r:id="rId4" imgW="7797600" imgH="444240" progId="Equation.DSMT4">
                  <p:embed/>
                  <p:pic>
                    <p:nvPicPr>
                      <p:cNvPr id="5" name="Object 4" descr="2 C 4 H 10, gas, + 13 O 2, gas, yields 8 C O 2, gas, + 10 H 2 O, gas + energy">
                        <a:extLst>
                          <a:ext uri="{FF2B5EF4-FFF2-40B4-BE49-F238E27FC236}">
                            <a16:creationId xmlns:a16="http://schemas.microsoft.com/office/drawing/2014/main" id="{EA705184-3581-436D-BEE9-BE0CDB98CCAF}"/>
                          </a:ext>
                        </a:extLst>
                      </p:cNvPr>
                      <p:cNvPicPr/>
                      <p:nvPr/>
                    </p:nvPicPr>
                    <p:blipFill>
                      <a:blip r:embed="rId5"/>
                      <a:stretch>
                        <a:fillRect/>
                      </a:stretch>
                    </p:blipFill>
                    <p:spPr>
                      <a:xfrm>
                        <a:off x="673100" y="4999038"/>
                        <a:ext cx="7797800" cy="444500"/>
                      </a:xfrm>
                      <a:prstGeom prst="rect">
                        <a:avLst/>
                      </a:prstGeom>
                    </p:spPr>
                  </p:pic>
                </p:oleObj>
              </mc:Fallback>
            </mc:AlternateContent>
          </a:graphicData>
        </a:graphic>
      </p:graphicFrame>
    </p:spTree>
    <p:extLst>
      <p:ext uri="{BB962C8B-B14F-4D97-AF65-F5344CB8AC3E}">
        <p14:creationId xmlns:p14="http://schemas.microsoft.com/office/powerpoint/2010/main" val="2871735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8182-E833-4119-B85C-F9F90A467FF7}"/>
              </a:ext>
            </a:extLst>
          </p:cNvPr>
          <p:cNvSpPr>
            <a:spLocks noGrp="1"/>
          </p:cNvSpPr>
          <p:nvPr>
            <p:ph type="title"/>
          </p:nvPr>
        </p:nvSpPr>
        <p:spPr/>
        <p:txBody>
          <a:bodyPr/>
          <a:lstStyle/>
          <a:p>
            <a:r>
              <a:rPr lang="en-IN" dirty="0"/>
              <a:t>Learning Check</a:t>
            </a:r>
          </a:p>
        </p:txBody>
      </p:sp>
      <p:graphicFrame>
        <p:nvGraphicFramePr>
          <p:cNvPr id="23" name="Object 22" descr="Propane, C sub 3 H sub 8&#10;">
            <a:extLst>
              <a:ext uri="{FF2B5EF4-FFF2-40B4-BE49-F238E27FC236}">
                <a16:creationId xmlns:a16="http://schemas.microsoft.com/office/drawing/2014/main" id="{7321DE6E-F487-42A1-8DE5-BE975F886BA2}"/>
              </a:ext>
            </a:extLst>
          </p:cNvPr>
          <p:cNvGraphicFramePr>
            <a:graphicFrameLocks noChangeAspect="1"/>
          </p:cNvGraphicFramePr>
          <p:nvPr>
            <p:extLst/>
          </p:nvPr>
        </p:nvGraphicFramePr>
        <p:xfrm>
          <a:off x="457200" y="1574250"/>
          <a:ext cx="2082800" cy="381000"/>
        </p:xfrm>
        <a:graphic>
          <a:graphicData uri="http://schemas.openxmlformats.org/presentationml/2006/ole">
            <mc:AlternateContent xmlns:mc="http://schemas.openxmlformats.org/markup-compatibility/2006">
              <mc:Choice xmlns:v="urn:schemas-microsoft-com:vml" Requires="v">
                <p:oleObj spid="_x0000_s24580" name="Equation" r:id="rId3" imgW="2082600" imgH="380880" progId="Equation.DSMT4">
                  <p:embed/>
                </p:oleObj>
              </mc:Choice>
              <mc:Fallback>
                <p:oleObj name="Equation" r:id="rId3" imgW="2082600" imgH="380880" progId="Equation.DSMT4">
                  <p:embed/>
                  <p:pic>
                    <p:nvPicPr>
                      <p:cNvPr id="23" name="Object 22" descr="Propane, C sub 3 H sub 8&#10;">
                        <a:extLst>
                          <a:ext uri="{FF2B5EF4-FFF2-40B4-BE49-F238E27FC236}">
                            <a16:creationId xmlns:a16="http://schemas.microsoft.com/office/drawing/2014/main" id="{7321DE6E-F487-42A1-8DE5-BE975F886BA2}"/>
                          </a:ext>
                        </a:extLst>
                      </p:cNvPr>
                      <p:cNvPicPr/>
                      <p:nvPr/>
                    </p:nvPicPr>
                    <p:blipFill>
                      <a:blip r:embed="rId4"/>
                      <a:stretch>
                        <a:fillRect/>
                      </a:stretch>
                    </p:blipFill>
                    <p:spPr>
                      <a:xfrm>
                        <a:off x="457200" y="1574250"/>
                        <a:ext cx="20828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7CEB722-D5E6-46B0-B10F-2BF38C083E50}"/>
              </a:ext>
            </a:extLst>
          </p:cNvPr>
          <p:cNvSpPr>
            <a:spLocks noGrp="1"/>
          </p:cNvSpPr>
          <p:nvPr>
            <p:ph sz="quarter" idx="14"/>
          </p:nvPr>
        </p:nvSpPr>
        <p:spPr>
          <a:xfrm>
            <a:off x="2706881" y="1555200"/>
            <a:ext cx="2249682" cy="432000"/>
          </a:xfrm>
        </p:spPr>
        <p:txBody>
          <a:bodyPr/>
          <a:lstStyle/>
          <a:p>
            <a:pPr marL="432" indent="0">
              <a:buNone/>
            </a:pPr>
            <a:r>
              <a:rPr lang="en-IN" sz="2400" dirty="0"/>
              <a:t>is a fuel often</a:t>
            </a:r>
          </a:p>
        </p:txBody>
      </p:sp>
      <p:sp>
        <p:nvSpPr>
          <p:cNvPr id="15" name="Content Placeholder 14">
            <a:extLst>
              <a:ext uri="{FF2B5EF4-FFF2-40B4-BE49-F238E27FC236}">
                <a16:creationId xmlns:a16="http://schemas.microsoft.com/office/drawing/2014/main" id="{4DA3A9FF-5477-4D9F-852A-8878D43F3BCE}"/>
              </a:ext>
            </a:extLst>
          </p:cNvPr>
          <p:cNvSpPr>
            <a:spLocks noGrp="1"/>
          </p:cNvSpPr>
          <p:nvPr>
            <p:ph sz="quarter" idx="16"/>
          </p:nvPr>
        </p:nvSpPr>
        <p:spPr>
          <a:xfrm>
            <a:off x="431799" y="2048762"/>
            <a:ext cx="4524763" cy="3120687"/>
          </a:xfrm>
          <a:noFill/>
          <a:ln>
            <a:noFill/>
          </a:ln>
        </p:spPr>
        <p:txBody>
          <a:bodyPr lIns="0" tIns="0" rIns="0" bIns="0" anchor="t" anchorCtr="0"/>
          <a:lstStyle/>
          <a:p>
            <a:pPr marL="432" indent="0">
              <a:buNone/>
            </a:pPr>
            <a:r>
              <a:rPr lang="en-IN" sz="2400" dirty="0"/>
              <a:t>used in barbeques. Write a balanced chemical equation for the complete combustion of propane.</a:t>
            </a:r>
          </a:p>
        </p:txBody>
      </p:sp>
      <p:pic>
        <p:nvPicPr>
          <p:cNvPr id="24" name="Content Placeholder 23" descr="Propane molecules consists of a 3 carbon chain. The central carbon is single bonded to 2 side hydrogens and end carbons are each single bonded to 3 side hydrogens.">
            <a:extLst>
              <a:ext uri="{FF2B5EF4-FFF2-40B4-BE49-F238E27FC236}">
                <a16:creationId xmlns:a16="http://schemas.microsoft.com/office/drawing/2014/main" id="{EAA899B0-BD33-40F7-A954-5306F35EB57B}"/>
              </a:ext>
            </a:extLst>
          </p:cNvPr>
          <p:cNvPicPr>
            <a:picLocks noGrp="1" noChangeAspect="1"/>
          </p:cNvPicPr>
          <p:nvPr>
            <p:ph sz="quarter" idx="18"/>
          </p:nvPr>
        </p:nvPicPr>
        <p:blipFill>
          <a:blip r:embed="rId5"/>
          <a:stretch>
            <a:fillRect/>
          </a:stretch>
        </p:blipFill>
        <p:spPr>
          <a:xfrm>
            <a:off x="5864107" y="1555200"/>
            <a:ext cx="2822693" cy="4724809"/>
          </a:xfrm>
          <a:prstGeom prst="rect">
            <a:avLst/>
          </a:prstGeom>
        </p:spPr>
      </p:pic>
    </p:spTree>
    <p:extLst>
      <p:ext uri="{BB962C8B-B14F-4D97-AF65-F5344CB8AC3E}">
        <p14:creationId xmlns:p14="http://schemas.microsoft.com/office/powerpoint/2010/main" val="3247761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FAD5-0FB5-4D8C-BB07-417C8AE65573}"/>
              </a:ext>
            </a:extLst>
          </p:cNvPr>
          <p:cNvSpPr>
            <a:spLocks noGrp="1"/>
          </p:cNvSpPr>
          <p:nvPr>
            <p:ph type="title"/>
          </p:nvPr>
        </p:nvSpPr>
        <p:spPr/>
        <p:txBody>
          <a:bodyPr/>
          <a:lstStyle/>
          <a:p>
            <a:r>
              <a:rPr lang="en-IN" dirty="0"/>
              <a:t>Solution</a:t>
            </a:r>
          </a:p>
        </p:txBody>
      </p:sp>
      <p:sp>
        <p:nvSpPr>
          <p:cNvPr id="4" name="Content Placeholder 3">
            <a:extLst>
              <a:ext uri="{FF2B5EF4-FFF2-40B4-BE49-F238E27FC236}">
                <a16:creationId xmlns:a16="http://schemas.microsoft.com/office/drawing/2014/main" id="{07134CA3-33A6-4E19-80AA-46D069D1470E}"/>
              </a:ext>
            </a:extLst>
          </p:cNvPr>
          <p:cNvSpPr>
            <a:spLocks noGrp="1"/>
          </p:cNvSpPr>
          <p:nvPr>
            <p:ph sz="quarter" idx="14"/>
          </p:nvPr>
        </p:nvSpPr>
        <p:spPr>
          <a:xfrm>
            <a:off x="322262" y="1554034"/>
            <a:ext cx="6466200" cy="473579"/>
          </a:xfrm>
        </p:spPr>
        <p:txBody>
          <a:bodyPr/>
          <a:lstStyle/>
          <a:p>
            <a:pPr marL="432" indent="0">
              <a:buNone/>
            </a:pPr>
            <a:r>
              <a:rPr lang="en-US" sz="2400" dirty="0"/>
              <a:t>Unbalanced equation, combustion of propane,</a:t>
            </a:r>
          </a:p>
        </p:txBody>
      </p:sp>
      <p:graphicFrame>
        <p:nvGraphicFramePr>
          <p:cNvPr id="15" name="Object 14" descr="C sub 3 H sub 8&#10;">
            <a:extLst>
              <a:ext uri="{FF2B5EF4-FFF2-40B4-BE49-F238E27FC236}">
                <a16:creationId xmlns:a16="http://schemas.microsoft.com/office/drawing/2014/main" id="{2C32A399-34D4-4638-87C6-CEE876865D16}"/>
              </a:ext>
            </a:extLst>
          </p:cNvPr>
          <p:cNvGraphicFramePr>
            <a:graphicFrameLocks noChangeAspect="1"/>
          </p:cNvGraphicFramePr>
          <p:nvPr>
            <p:extLst/>
          </p:nvPr>
        </p:nvGraphicFramePr>
        <p:xfrm>
          <a:off x="6923400" y="1576743"/>
          <a:ext cx="787400" cy="381000"/>
        </p:xfrm>
        <a:graphic>
          <a:graphicData uri="http://schemas.openxmlformats.org/presentationml/2006/ole">
            <mc:AlternateContent xmlns:mc="http://schemas.openxmlformats.org/markup-compatibility/2006">
              <mc:Choice xmlns:v="urn:schemas-microsoft-com:vml" Requires="v">
                <p:oleObj spid="_x0000_s25616" name="Equation" r:id="rId3" imgW="787320" imgH="380880" progId="Equation.DSMT4">
                  <p:embed/>
                </p:oleObj>
              </mc:Choice>
              <mc:Fallback>
                <p:oleObj name="Equation" r:id="rId3" imgW="787320" imgH="380880" progId="Equation.DSMT4">
                  <p:embed/>
                  <p:pic>
                    <p:nvPicPr>
                      <p:cNvPr id="15" name="Object 14" descr="C sub 3 H sub 8&#10;">
                        <a:extLst>
                          <a:ext uri="{FF2B5EF4-FFF2-40B4-BE49-F238E27FC236}">
                            <a16:creationId xmlns:a16="http://schemas.microsoft.com/office/drawing/2014/main" id="{2C32A399-34D4-4638-87C6-CEE876865D16}"/>
                          </a:ext>
                        </a:extLst>
                      </p:cNvPr>
                      <p:cNvPicPr/>
                      <p:nvPr/>
                    </p:nvPicPr>
                    <p:blipFill>
                      <a:blip r:embed="rId4"/>
                      <a:stretch>
                        <a:fillRect/>
                      </a:stretch>
                    </p:blipFill>
                    <p:spPr>
                      <a:xfrm>
                        <a:off x="6923400" y="1576743"/>
                        <a:ext cx="7874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7FE4BF4-6733-4BBF-8BD9-075BA4040146}"/>
              </a:ext>
            </a:extLst>
          </p:cNvPr>
          <p:cNvSpPr>
            <a:spLocks noGrp="1"/>
          </p:cNvSpPr>
          <p:nvPr>
            <p:ph sz="quarter" idx="15"/>
          </p:nvPr>
        </p:nvSpPr>
        <p:spPr>
          <a:xfrm>
            <a:off x="411162" y="2234862"/>
            <a:ext cx="1640828" cy="473966"/>
          </a:xfrm>
        </p:spPr>
        <p:txBody>
          <a:bodyPr/>
          <a:lstStyle/>
          <a:p>
            <a:pPr marL="432" indent="0">
              <a:buNone/>
            </a:pPr>
            <a:r>
              <a:rPr lang="en-US" sz="2400" dirty="0"/>
              <a:t>Balance C:</a:t>
            </a:r>
            <a:endParaRPr lang="en-IN" sz="2400" dirty="0"/>
          </a:p>
        </p:txBody>
      </p:sp>
      <p:graphicFrame>
        <p:nvGraphicFramePr>
          <p:cNvPr id="9" name="Object 8" descr="C 3 H 8 plus O 2 yields C O 2 plus H 2 O plus energy in the presence of delta.">
            <a:extLst>
              <a:ext uri="{FF2B5EF4-FFF2-40B4-BE49-F238E27FC236}">
                <a16:creationId xmlns:a16="http://schemas.microsoft.com/office/drawing/2014/main" id="{92F138DF-C40B-4504-93BF-E569AA950104}"/>
              </a:ext>
            </a:extLst>
          </p:cNvPr>
          <p:cNvGraphicFramePr>
            <a:graphicFrameLocks noChangeAspect="1"/>
          </p:cNvGraphicFramePr>
          <p:nvPr>
            <p:extLst/>
          </p:nvPr>
        </p:nvGraphicFramePr>
        <p:xfrm>
          <a:off x="2132013" y="2190346"/>
          <a:ext cx="4876800" cy="419100"/>
        </p:xfrm>
        <a:graphic>
          <a:graphicData uri="http://schemas.openxmlformats.org/presentationml/2006/ole">
            <mc:AlternateContent xmlns:mc="http://schemas.openxmlformats.org/markup-compatibility/2006">
              <mc:Choice xmlns:v="urn:schemas-microsoft-com:vml" Requires="v">
                <p:oleObj spid="_x0000_s25617" name="Equation" r:id="rId5" imgW="4876560" imgH="419040" progId="Equation.DSMT4">
                  <p:embed/>
                </p:oleObj>
              </mc:Choice>
              <mc:Fallback>
                <p:oleObj name="Equation" r:id="rId5" imgW="4876560" imgH="419040" progId="Equation.DSMT4">
                  <p:embed/>
                  <p:pic>
                    <p:nvPicPr>
                      <p:cNvPr id="9" name="Object 8" descr="C 3 H 8 plus O 2 yields C O 2 plus H 2 O plus energy in the presence of delta.">
                        <a:extLst>
                          <a:ext uri="{FF2B5EF4-FFF2-40B4-BE49-F238E27FC236}">
                            <a16:creationId xmlns:a16="http://schemas.microsoft.com/office/drawing/2014/main" id="{92F138DF-C40B-4504-93BF-E569AA950104}"/>
                          </a:ext>
                        </a:extLst>
                      </p:cNvPr>
                      <p:cNvPicPr/>
                      <p:nvPr/>
                    </p:nvPicPr>
                    <p:blipFill>
                      <a:blip r:embed="rId6"/>
                      <a:stretch>
                        <a:fillRect/>
                      </a:stretch>
                    </p:blipFill>
                    <p:spPr>
                      <a:xfrm>
                        <a:off x="2132013" y="2190346"/>
                        <a:ext cx="4876800" cy="419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2E836EA-38ED-4307-9F20-E7D912EBF8E0}"/>
              </a:ext>
            </a:extLst>
          </p:cNvPr>
          <p:cNvSpPr>
            <a:spLocks noGrp="1"/>
          </p:cNvSpPr>
          <p:nvPr>
            <p:ph sz="quarter" idx="16"/>
          </p:nvPr>
        </p:nvSpPr>
        <p:spPr>
          <a:xfrm>
            <a:off x="411162" y="3391283"/>
            <a:ext cx="1638301" cy="432000"/>
          </a:xfrm>
        </p:spPr>
        <p:txBody>
          <a:bodyPr/>
          <a:lstStyle/>
          <a:p>
            <a:pPr marL="432" indent="0">
              <a:buNone/>
            </a:pPr>
            <a:r>
              <a:rPr lang="en-US" sz="2400" dirty="0"/>
              <a:t>Balance H:</a:t>
            </a:r>
            <a:endParaRPr lang="en-IN" sz="2400" dirty="0"/>
          </a:p>
        </p:txBody>
      </p:sp>
      <p:graphicFrame>
        <p:nvGraphicFramePr>
          <p:cNvPr id="10" name="Object 9" descr="C 3 H 8 plus O 2 yields 3 C O 2 plus H 2 O plus energy in the presence of delta.">
            <a:extLst>
              <a:ext uri="{FF2B5EF4-FFF2-40B4-BE49-F238E27FC236}">
                <a16:creationId xmlns:a16="http://schemas.microsoft.com/office/drawing/2014/main" id="{DC1C5EC7-4953-4604-904B-C91F83303E7A}"/>
              </a:ext>
            </a:extLst>
          </p:cNvPr>
          <p:cNvGraphicFramePr>
            <a:graphicFrameLocks noChangeAspect="1"/>
          </p:cNvGraphicFramePr>
          <p:nvPr>
            <p:extLst/>
          </p:nvPr>
        </p:nvGraphicFramePr>
        <p:xfrm>
          <a:off x="2049463" y="3353921"/>
          <a:ext cx="5041900" cy="419100"/>
        </p:xfrm>
        <a:graphic>
          <a:graphicData uri="http://schemas.openxmlformats.org/presentationml/2006/ole">
            <mc:AlternateContent xmlns:mc="http://schemas.openxmlformats.org/markup-compatibility/2006">
              <mc:Choice xmlns:v="urn:schemas-microsoft-com:vml" Requires="v">
                <p:oleObj spid="_x0000_s25618" name="Equation" r:id="rId7" imgW="5041800" imgH="419040" progId="Equation.DSMT4">
                  <p:embed/>
                </p:oleObj>
              </mc:Choice>
              <mc:Fallback>
                <p:oleObj name="Equation" r:id="rId7" imgW="5041800" imgH="419040" progId="Equation.DSMT4">
                  <p:embed/>
                  <p:pic>
                    <p:nvPicPr>
                      <p:cNvPr id="10" name="Object 9" descr="C 3 H 8 plus O 2 yields 3 C O 2 plus H 2 O plus energy in the presence of delta.">
                        <a:extLst>
                          <a:ext uri="{FF2B5EF4-FFF2-40B4-BE49-F238E27FC236}">
                            <a16:creationId xmlns:a16="http://schemas.microsoft.com/office/drawing/2014/main" id="{DC1C5EC7-4953-4604-904B-C91F83303E7A}"/>
                          </a:ext>
                        </a:extLst>
                      </p:cNvPr>
                      <p:cNvPicPr/>
                      <p:nvPr/>
                    </p:nvPicPr>
                    <p:blipFill>
                      <a:blip r:embed="rId8"/>
                      <a:stretch>
                        <a:fillRect/>
                      </a:stretch>
                    </p:blipFill>
                    <p:spPr>
                      <a:xfrm>
                        <a:off x="2049463" y="3353921"/>
                        <a:ext cx="5041900" cy="419100"/>
                      </a:xfrm>
                      <a:prstGeom prst="rect">
                        <a:avLst/>
                      </a:prstGeom>
                    </p:spPr>
                  </p:pic>
                </p:oleObj>
              </mc:Fallback>
            </mc:AlternateContent>
          </a:graphicData>
        </a:graphic>
      </p:graphicFrame>
      <p:graphicFrame>
        <p:nvGraphicFramePr>
          <p:cNvPr id="12" name="Object 11" descr="One-half of 8 = 4.">
            <a:extLst>
              <a:ext uri="{FF2B5EF4-FFF2-40B4-BE49-F238E27FC236}">
                <a16:creationId xmlns:a16="http://schemas.microsoft.com/office/drawing/2014/main" id="{E241E87A-CC83-44CE-A07E-AA2F8DCF637A}"/>
              </a:ext>
            </a:extLst>
          </p:cNvPr>
          <p:cNvGraphicFramePr>
            <a:graphicFrameLocks noChangeAspect="1"/>
          </p:cNvGraphicFramePr>
          <p:nvPr>
            <p:extLst/>
          </p:nvPr>
        </p:nvGraphicFramePr>
        <p:xfrm>
          <a:off x="2199446" y="4080563"/>
          <a:ext cx="1778000" cy="431800"/>
        </p:xfrm>
        <a:graphic>
          <a:graphicData uri="http://schemas.openxmlformats.org/presentationml/2006/ole">
            <mc:AlternateContent xmlns:mc="http://schemas.openxmlformats.org/markup-compatibility/2006">
              <mc:Choice xmlns:v="urn:schemas-microsoft-com:vml" Requires="v">
                <p:oleObj spid="_x0000_s25619" name="Equation" r:id="rId9" imgW="1777680" imgH="431640" progId="Equation.DSMT4">
                  <p:embed/>
                </p:oleObj>
              </mc:Choice>
              <mc:Fallback>
                <p:oleObj name="Equation" r:id="rId9" imgW="1777680" imgH="431640" progId="Equation.DSMT4">
                  <p:embed/>
                  <p:pic>
                    <p:nvPicPr>
                      <p:cNvPr id="12" name="Object 11" descr="One-half of 8 = 4.">
                        <a:extLst>
                          <a:ext uri="{FF2B5EF4-FFF2-40B4-BE49-F238E27FC236}">
                            <a16:creationId xmlns:a16="http://schemas.microsoft.com/office/drawing/2014/main" id="{E241E87A-CC83-44CE-A07E-AA2F8DCF637A}"/>
                          </a:ext>
                        </a:extLst>
                      </p:cNvPr>
                      <p:cNvPicPr/>
                      <p:nvPr/>
                    </p:nvPicPr>
                    <p:blipFill>
                      <a:blip r:embed="rId10"/>
                      <a:stretch>
                        <a:fillRect/>
                      </a:stretch>
                    </p:blipFill>
                    <p:spPr>
                      <a:xfrm>
                        <a:off x="2199446" y="4080563"/>
                        <a:ext cx="1778000" cy="431800"/>
                      </a:xfrm>
                      <a:prstGeom prst="rect">
                        <a:avLst/>
                      </a:prstGeom>
                    </p:spPr>
                  </p:pic>
                </p:oleObj>
              </mc:Fallback>
            </mc:AlternateContent>
          </a:graphicData>
        </a:graphic>
      </p:graphicFrame>
      <p:graphicFrame>
        <p:nvGraphicFramePr>
          <p:cNvPr id="11" name="Object 10" descr="C 3 H 8 plus O 2 yields 3 C O 2 plus 4 H 2 O plus energy in the presence of delta.">
            <a:extLst>
              <a:ext uri="{FF2B5EF4-FFF2-40B4-BE49-F238E27FC236}">
                <a16:creationId xmlns:a16="http://schemas.microsoft.com/office/drawing/2014/main" id="{2DB3390D-0BFB-4ADB-BD0D-FB92CCA582F7}"/>
              </a:ext>
            </a:extLst>
          </p:cNvPr>
          <p:cNvGraphicFramePr>
            <a:graphicFrameLocks noChangeAspect="1"/>
          </p:cNvGraphicFramePr>
          <p:nvPr>
            <p:extLst/>
          </p:nvPr>
        </p:nvGraphicFramePr>
        <p:xfrm>
          <a:off x="1960563" y="4691343"/>
          <a:ext cx="5219700" cy="419100"/>
        </p:xfrm>
        <a:graphic>
          <a:graphicData uri="http://schemas.openxmlformats.org/presentationml/2006/ole">
            <mc:AlternateContent xmlns:mc="http://schemas.openxmlformats.org/markup-compatibility/2006">
              <mc:Choice xmlns:v="urn:schemas-microsoft-com:vml" Requires="v">
                <p:oleObj spid="_x0000_s25620" name="Equation" r:id="rId11" imgW="5219640" imgH="419040" progId="Equation.DSMT4">
                  <p:embed/>
                </p:oleObj>
              </mc:Choice>
              <mc:Fallback>
                <p:oleObj name="Equation" r:id="rId11" imgW="5219640" imgH="419040" progId="Equation.DSMT4">
                  <p:embed/>
                  <p:pic>
                    <p:nvPicPr>
                      <p:cNvPr id="11" name="Object 10" descr="C 3 H 8 plus O 2 yields 3 C O 2 plus 4 H 2 O plus energy in the presence of delta.">
                        <a:extLst>
                          <a:ext uri="{FF2B5EF4-FFF2-40B4-BE49-F238E27FC236}">
                            <a16:creationId xmlns:a16="http://schemas.microsoft.com/office/drawing/2014/main" id="{2DB3390D-0BFB-4ADB-BD0D-FB92CCA582F7}"/>
                          </a:ext>
                        </a:extLst>
                      </p:cNvPr>
                      <p:cNvPicPr/>
                      <p:nvPr/>
                    </p:nvPicPr>
                    <p:blipFill>
                      <a:blip r:embed="rId12"/>
                      <a:stretch>
                        <a:fillRect/>
                      </a:stretch>
                    </p:blipFill>
                    <p:spPr>
                      <a:xfrm>
                        <a:off x="1960563" y="4691343"/>
                        <a:ext cx="521970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A97EB18B-C9EC-4949-876E-E868147FF22C}"/>
              </a:ext>
            </a:extLst>
          </p:cNvPr>
          <p:cNvSpPr>
            <a:spLocks noGrp="1"/>
          </p:cNvSpPr>
          <p:nvPr>
            <p:ph sz="quarter" idx="17"/>
          </p:nvPr>
        </p:nvSpPr>
        <p:spPr>
          <a:xfrm>
            <a:off x="457200" y="5298565"/>
            <a:ext cx="1674813" cy="444500"/>
          </a:xfrm>
        </p:spPr>
        <p:txBody>
          <a:bodyPr/>
          <a:lstStyle/>
          <a:p>
            <a:pPr marL="432" indent="0">
              <a:buNone/>
            </a:pPr>
            <a:r>
              <a:rPr lang="en-US" sz="2400" dirty="0"/>
              <a:t>Balance O:</a:t>
            </a:r>
            <a:endParaRPr lang="en-IN" sz="2400" dirty="0"/>
          </a:p>
        </p:txBody>
      </p:sp>
      <p:graphicFrame>
        <p:nvGraphicFramePr>
          <p:cNvPr id="13" name="Object 12" descr="One-half of 10 = 5.">
            <a:extLst>
              <a:ext uri="{FF2B5EF4-FFF2-40B4-BE49-F238E27FC236}">
                <a16:creationId xmlns:a16="http://schemas.microsoft.com/office/drawing/2014/main" id="{47AAC0F9-4FD8-4885-8841-FEEBD763BA4F}"/>
              </a:ext>
            </a:extLst>
          </p:cNvPr>
          <p:cNvGraphicFramePr>
            <a:graphicFrameLocks noChangeAspect="1"/>
          </p:cNvGraphicFramePr>
          <p:nvPr>
            <p:extLst/>
          </p:nvPr>
        </p:nvGraphicFramePr>
        <p:xfrm>
          <a:off x="2256118" y="5289423"/>
          <a:ext cx="1917700" cy="431800"/>
        </p:xfrm>
        <a:graphic>
          <a:graphicData uri="http://schemas.openxmlformats.org/presentationml/2006/ole">
            <mc:AlternateContent xmlns:mc="http://schemas.openxmlformats.org/markup-compatibility/2006">
              <mc:Choice xmlns:v="urn:schemas-microsoft-com:vml" Requires="v">
                <p:oleObj spid="_x0000_s25621" name="Equation" r:id="rId13" imgW="1917360" imgH="431640" progId="Equation.DSMT4">
                  <p:embed/>
                </p:oleObj>
              </mc:Choice>
              <mc:Fallback>
                <p:oleObj name="Equation" r:id="rId13" imgW="1917360" imgH="431640" progId="Equation.DSMT4">
                  <p:embed/>
                  <p:pic>
                    <p:nvPicPr>
                      <p:cNvPr id="13" name="Object 12" descr="One-half of 10 = 5.">
                        <a:extLst>
                          <a:ext uri="{FF2B5EF4-FFF2-40B4-BE49-F238E27FC236}">
                            <a16:creationId xmlns:a16="http://schemas.microsoft.com/office/drawing/2014/main" id="{47AAC0F9-4FD8-4885-8841-FEEBD763BA4F}"/>
                          </a:ext>
                        </a:extLst>
                      </p:cNvPr>
                      <p:cNvPicPr/>
                      <p:nvPr/>
                    </p:nvPicPr>
                    <p:blipFill>
                      <a:blip r:embed="rId14"/>
                      <a:stretch>
                        <a:fillRect/>
                      </a:stretch>
                    </p:blipFill>
                    <p:spPr>
                      <a:xfrm>
                        <a:off x="2256118" y="5289423"/>
                        <a:ext cx="1917700" cy="431800"/>
                      </a:xfrm>
                      <a:prstGeom prst="rect">
                        <a:avLst/>
                      </a:prstGeom>
                    </p:spPr>
                  </p:pic>
                </p:oleObj>
              </mc:Fallback>
            </mc:AlternateContent>
          </a:graphicData>
        </a:graphic>
      </p:graphicFrame>
      <p:graphicFrame>
        <p:nvGraphicFramePr>
          <p:cNvPr id="14" name="Object 13" descr="C 3 H 8 plus 5 O 2 yields 3 C O 2 plus 4 H 2 O plus energy (balanced).">
            <a:extLst>
              <a:ext uri="{FF2B5EF4-FFF2-40B4-BE49-F238E27FC236}">
                <a16:creationId xmlns:a16="http://schemas.microsoft.com/office/drawing/2014/main" id="{BCEBD47F-8BA3-4587-9E0F-1C5FCEA027FA}"/>
              </a:ext>
            </a:extLst>
          </p:cNvPr>
          <p:cNvGraphicFramePr>
            <a:graphicFrameLocks noChangeAspect="1"/>
          </p:cNvGraphicFramePr>
          <p:nvPr>
            <p:extLst/>
          </p:nvPr>
        </p:nvGraphicFramePr>
        <p:xfrm>
          <a:off x="1128713" y="5843588"/>
          <a:ext cx="6883400" cy="444500"/>
        </p:xfrm>
        <a:graphic>
          <a:graphicData uri="http://schemas.openxmlformats.org/presentationml/2006/ole">
            <mc:AlternateContent xmlns:mc="http://schemas.openxmlformats.org/markup-compatibility/2006">
              <mc:Choice xmlns:v="urn:schemas-microsoft-com:vml" Requires="v">
                <p:oleObj spid="_x0000_s25622" name="Equation" r:id="rId15" imgW="6883200" imgH="444240" progId="Equation.DSMT4">
                  <p:embed/>
                </p:oleObj>
              </mc:Choice>
              <mc:Fallback>
                <p:oleObj name="Equation" r:id="rId15" imgW="6883200" imgH="444240" progId="Equation.DSMT4">
                  <p:embed/>
                  <p:pic>
                    <p:nvPicPr>
                      <p:cNvPr id="14" name="Object 13" descr="C 3 H 8 plus 5 O 2 yields 3 C O 2 plus 4 H 2 O plus energy (balanced).">
                        <a:extLst>
                          <a:ext uri="{FF2B5EF4-FFF2-40B4-BE49-F238E27FC236}">
                            <a16:creationId xmlns:a16="http://schemas.microsoft.com/office/drawing/2014/main" id="{BCEBD47F-8BA3-4587-9E0F-1C5FCEA027FA}"/>
                          </a:ext>
                        </a:extLst>
                      </p:cNvPr>
                      <p:cNvPicPr/>
                      <p:nvPr/>
                    </p:nvPicPr>
                    <p:blipFill>
                      <a:blip r:embed="rId16"/>
                      <a:stretch>
                        <a:fillRect/>
                      </a:stretch>
                    </p:blipFill>
                    <p:spPr>
                      <a:xfrm>
                        <a:off x="1128713" y="5843588"/>
                        <a:ext cx="6883400" cy="444500"/>
                      </a:xfrm>
                      <a:prstGeom prst="rect">
                        <a:avLst/>
                      </a:prstGeom>
                    </p:spPr>
                  </p:pic>
                </p:oleObj>
              </mc:Fallback>
            </mc:AlternateContent>
          </a:graphicData>
        </a:graphic>
      </p:graphicFrame>
    </p:spTree>
    <p:extLst>
      <p:ext uri="{BB962C8B-B14F-4D97-AF65-F5344CB8AC3E}">
        <p14:creationId xmlns:p14="http://schemas.microsoft.com/office/powerpoint/2010/main" val="207373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A20D-478E-4DC5-811A-7DA995BED30C}"/>
              </a:ext>
            </a:extLst>
          </p:cNvPr>
          <p:cNvSpPr>
            <a:spLocks noGrp="1"/>
          </p:cNvSpPr>
          <p:nvPr>
            <p:ph type="title"/>
          </p:nvPr>
        </p:nvSpPr>
        <p:spPr/>
        <p:txBody>
          <a:bodyPr/>
          <a:lstStyle/>
          <a:p>
            <a:r>
              <a:rPr lang="en-IN" dirty="0"/>
              <a:t>Organic and Inorganic Compounds</a:t>
            </a:r>
          </a:p>
        </p:txBody>
      </p:sp>
      <p:sp>
        <p:nvSpPr>
          <p:cNvPr id="3" name="Content Placeholder 2">
            <a:extLst>
              <a:ext uri="{FF2B5EF4-FFF2-40B4-BE49-F238E27FC236}">
                <a16:creationId xmlns:a16="http://schemas.microsoft.com/office/drawing/2014/main" id="{954BA582-5632-4226-A2A6-923F927BC2C8}"/>
              </a:ext>
            </a:extLst>
          </p:cNvPr>
          <p:cNvSpPr>
            <a:spLocks noGrp="1"/>
          </p:cNvSpPr>
          <p:nvPr>
            <p:ph sz="quarter" idx="14"/>
          </p:nvPr>
        </p:nvSpPr>
        <p:spPr>
          <a:xfrm>
            <a:off x="457200" y="1555200"/>
            <a:ext cx="3695700" cy="2997750"/>
          </a:xfrm>
        </p:spPr>
        <p:txBody>
          <a:bodyPr/>
          <a:lstStyle/>
          <a:p>
            <a:pPr marL="432" indent="0">
              <a:buNone/>
            </a:pPr>
            <a:r>
              <a:rPr lang="en-IN" sz="2400" dirty="0"/>
              <a:t>Many inorganic compounds have high melting and boiling points.</a:t>
            </a:r>
          </a:p>
          <a:p>
            <a:pPr marL="432" indent="0">
              <a:buNone/>
            </a:pPr>
            <a:r>
              <a:rPr lang="en-IN" sz="2400" dirty="0"/>
              <a:t>Inorganic compounds that are ionic are usually soluble in water, and most do not burn in air.</a:t>
            </a:r>
          </a:p>
        </p:txBody>
      </p:sp>
      <p:pic>
        <p:nvPicPr>
          <p:cNvPr id="14" name="Content Placeholder 13" descr="The central carbon is single bonded to 2 side hydrogens and end carbons are each single bonded to 3 side hydrogens. Table salt consists of a crystalline lattice of alternating N a plus and C l minus ions.">
            <a:extLst>
              <a:ext uri="{FF2B5EF4-FFF2-40B4-BE49-F238E27FC236}">
                <a16:creationId xmlns:a16="http://schemas.microsoft.com/office/drawing/2014/main" id="{EE74A508-4185-40D4-A444-8841E706CC28}"/>
              </a:ext>
            </a:extLst>
          </p:cNvPr>
          <p:cNvPicPr>
            <a:picLocks noGrp="1" noChangeAspect="1"/>
          </p:cNvPicPr>
          <p:nvPr>
            <p:ph sz="quarter" idx="16"/>
          </p:nvPr>
        </p:nvPicPr>
        <p:blipFill>
          <a:blip r:embed="rId3"/>
          <a:stretch>
            <a:fillRect/>
          </a:stretch>
        </p:blipFill>
        <p:spPr>
          <a:xfrm>
            <a:off x="4328981" y="1555200"/>
            <a:ext cx="4357818" cy="2815403"/>
          </a:xfrm>
          <a:prstGeom prst="rect">
            <a:avLst/>
          </a:prstGeom>
        </p:spPr>
      </p:pic>
      <p:graphicFrame>
        <p:nvGraphicFramePr>
          <p:cNvPr id="15" name="Object 14" descr="Propane, C sub 3 H sub 8,">
            <a:extLst>
              <a:ext uri="{FF2B5EF4-FFF2-40B4-BE49-F238E27FC236}">
                <a16:creationId xmlns:a16="http://schemas.microsoft.com/office/drawing/2014/main" id="{CA67B7DA-0AAF-48D1-B5FF-A8B227AA283B}"/>
              </a:ext>
            </a:extLst>
          </p:cNvPr>
          <p:cNvGraphicFramePr>
            <a:graphicFrameLocks noChangeAspect="1"/>
          </p:cNvGraphicFramePr>
          <p:nvPr>
            <p:extLst>
              <p:ext uri="{D42A27DB-BD31-4B8C-83A1-F6EECF244321}">
                <p14:modId xmlns:p14="http://schemas.microsoft.com/office/powerpoint/2010/main" val="1865217653"/>
              </p:ext>
            </p:extLst>
          </p:nvPr>
        </p:nvGraphicFramePr>
        <p:xfrm>
          <a:off x="457200" y="4929621"/>
          <a:ext cx="2082800" cy="381000"/>
        </p:xfrm>
        <a:graphic>
          <a:graphicData uri="http://schemas.openxmlformats.org/presentationml/2006/ole">
            <mc:AlternateContent xmlns:mc="http://schemas.openxmlformats.org/markup-compatibility/2006">
              <mc:Choice xmlns:v="urn:schemas-microsoft-com:vml" Requires="v">
                <p:oleObj spid="_x0000_s1034" name="Equation" r:id="rId4" imgW="2082600" imgH="380880" progId="Equation.DSMT4">
                  <p:embed/>
                </p:oleObj>
              </mc:Choice>
              <mc:Fallback>
                <p:oleObj name="Equation" r:id="rId4" imgW="2082600" imgH="380880" progId="Equation.DSMT4">
                  <p:embed/>
                  <p:pic>
                    <p:nvPicPr>
                      <p:cNvPr id="0" name=""/>
                      <p:cNvPicPr/>
                      <p:nvPr/>
                    </p:nvPicPr>
                    <p:blipFill>
                      <a:blip r:embed="rId5"/>
                      <a:stretch>
                        <a:fillRect/>
                      </a:stretch>
                    </p:blipFill>
                    <p:spPr>
                      <a:xfrm>
                        <a:off x="457200" y="4929621"/>
                        <a:ext cx="20828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87512C07-3FAC-4F94-962F-6A46CD0220C2}"/>
              </a:ext>
            </a:extLst>
          </p:cNvPr>
          <p:cNvSpPr>
            <a:spLocks noGrp="1"/>
          </p:cNvSpPr>
          <p:nvPr>
            <p:ph sz="quarter" idx="15"/>
          </p:nvPr>
        </p:nvSpPr>
        <p:spPr>
          <a:xfrm>
            <a:off x="2631964" y="4913121"/>
            <a:ext cx="6120000" cy="414000"/>
          </a:xfrm>
        </p:spPr>
        <p:txBody>
          <a:bodyPr/>
          <a:lstStyle/>
          <a:p>
            <a:pPr marL="432" indent="0">
              <a:buNone/>
            </a:pPr>
            <a:r>
              <a:rPr lang="en-IN" sz="2400" dirty="0"/>
              <a:t>is an organic compound used as a fuel. Salt,</a:t>
            </a:r>
          </a:p>
        </p:txBody>
      </p:sp>
      <p:sp>
        <p:nvSpPr>
          <p:cNvPr id="7" name="Content Placeholder 6">
            <a:extLst>
              <a:ext uri="{FF2B5EF4-FFF2-40B4-BE49-F238E27FC236}">
                <a16:creationId xmlns:a16="http://schemas.microsoft.com/office/drawing/2014/main" id="{23196344-7E78-4D45-A4BB-E5A1E3357239}"/>
              </a:ext>
            </a:extLst>
          </p:cNvPr>
          <p:cNvSpPr>
            <a:spLocks noGrp="1"/>
          </p:cNvSpPr>
          <p:nvPr>
            <p:ph sz="quarter" idx="17"/>
          </p:nvPr>
        </p:nvSpPr>
        <p:spPr>
          <a:xfrm>
            <a:off x="457200" y="5397661"/>
            <a:ext cx="6305550" cy="414000"/>
          </a:xfrm>
          <a:noFill/>
          <a:ln>
            <a:noFill/>
          </a:ln>
        </p:spPr>
        <p:txBody>
          <a:bodyPr lIns="0" tIns="0" rIns="0" bIns="0" anchor="t" anchorCtr="0"/>
          <a:lstStyle/>
          <a:p>
            <a:pPr marL="432" indent="0">
              <a:buNone/>
            </a:pPr>
            <a:r>
              <a:rPr lang="en-IN" sz="2400" dirty="0"/>
              <a:t>N</a:t>
            </a:r>
            <a:r>
              <a:rPr lang="en-IN" sz="100" dirty="0"/>
              <a:t> </a:t>
            </a:r>
            <a:r>
              <a:rPr lang="en-IN" sz="2400" dirty="0"/>
              <a:t>a</a:t>
            </a:r>
            <a:r>
              <a:rPr lang="en-IN" sz="100" dirty="0"/>
              <a:t> </a:t>
            </a:r>
            <a:r>
              <a:rPr lang="en-IN" sz="2400" dirty="0"/>
              <a:t>C</a:t>
            </a:r>
            <a:r>
              <a:rPr lang="en-IN" sz="100" dirty="0"/>
              <a:t> </a:t>
            </a:r>
            <a:r>
              <a:rPr lang="en-IN" sz="2400" dirty="0"/>
              <a:t>l, is an inorganic compound composed of</a:t>
            </a:r>
          </a:p>
        </p:txBody>
      </p:sp>
      <p:graphicFrame>
        <p:nvGraphicFramePr>
          <p:cNvPr id="16" name="Object 15" descr="N a super plus and C l super minus">
            <a:extLst>
              <a:ext uri="{FF2B5EF4-FFF2-40B4-BE49-F238E27FC236}">
                <a16:creationId xmlns:a16="http://schemas.microsoft.com/office/drawing/2014/main" id="{EEBF7B50-CF7E-4F22-85A9-DE30B4F87C38}"/>
              </a:ext>
            </a:extLst>
          </p:cNvPr>
          <p:cNvGraphicFramePr>
            <a:graphicFrameLocks noChangeAspect="1"/>
          </p:cNvGraphicFramePr>
          <p:nvPr>
            <p:extLst>
              <p:ext uri="{D42A27DB-BD31-4B8C-83A1-F6EECF244321}">
                <p14:modId xmlns:p14="http://schemas.microsoft.com/office/powerpoint/2010/main" val="305065234"/>
              </p:ext>
            </p:extLst>
          </p:nvPr>
        </p:nvGraphicFramePr>
        <p:xfrm>
          <a:off x="6851650" y="5353050"/>
          <a:ext cx="1638300" cy="444500"/>
        </p:xfrm>
        <a:graphic>
          <a:graphicData uri="http://schemas.openxmlformats.org/presentationml/2006/ole">
            <mc:AlternateContent xmlns:mc="http://schemas.openxmlformats.org/markup-compatibility/2006">
              <mc:Choice xmlns:v="urn:schemas-microsoft-com:vml" Requires="v">
                <p:oleObj spid="_x0000_s1035" name="Equation" r:id="rId6" imgW="1638000" imgH="444240" progId="Equation.DSMT4">
                  <p:embed/>
                </p:oleObj>
              </mc:Choice>
              <mc:Fallback>
                <p:oleObj name="Equation" r:id="rId6" imgW="1638000" imgH="444240" progId="Equation.DSMT4">
                  <p:embed/>
                  <p:pic>
                    <p:nvPicPr>
                      <p:cNvPr id="15" name="Object 14">
                        <a:extLst>
                          <a:ext uri="{FF2B5EF4-FFF2-40B4-BE49-F238E27FC236}">
                            <a16:creationId xmlns:a16="http://schemas.microsoft.com/office/drawing/2014/main" id="{CA67B7DA-0AAF-48D1-B5FF-A8B227AA283B}"/>
                          </a:ext>
                        </a:extLst>
                      </p:cNvPr>
                      <p:cNvPicPr/>
                      <p:nvPr/>
                    </p:nvPicPr>
                    <p:blipFill>
                      <a:blip r:embed="rId7"/>
                      <a:stretch>
                        <a:fillRect/>
                      </a:stretch>
                    </p:blipFill>
                    <p:spPr>
                      <a:xfrm>
                        <a:off x="6851650" y="5353050"/>
                        <a:ext cx="16383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FE1C013-77B0-40F4-9062-B96E4AE00E59}"/>
              </a:ext>
            </a:extLst>
          </p:cNvPr>
          <p:cNvSpPr>
            <a:spLocks noGrp="1"/>
          </p:cNvSpPr>
          <p:nvPr>
            <p:ph sz="quarter" idx="18"/>
          </p:nvPr>
        </p:nvSpPr>
        <p:spPr>
          <a:xfrm>
            <a:off x="457199" y="5882864"/>
            <a:ext cx="8229600" cy="414000"/>
          </a:xfrm>
          <a:noFill/>
          <a:ln>
            <a:noFill/>
          </a:ln>
        </p:spPr>
        <p:txBody>
          <a:bodyPr lIns="0" tIns="0" rIns="0" bIns="0" anchor="t" anchorCtr="0"/>
          <a:lstStyle/>
          <a:p>
            <a:pPr marL="432" indent="0">
              <a:buNone/>
            </a:pPr>
            <a:r>
              <a:rPr lang="en-IN" sz="2400" dirty="0"/>
              <a:t>ions.</a:t>
            </a:r>
          </a:p>
        </p:txBody>
      </p:sp>
    </p:spTree>
    <p:extLst>
      <p:ext uri="{BB962C8B-B14F-4D97-AF65-F5344CB8AC3E}">
        <p14:creationId xmlns:p14="http://schemas.microsoft.com/office/powerpoint/2010/main" val="278537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11.5 Alkenes and Alkynes</a:t>
            </a:r>
          </a:p>
        </p:txBody>
      </p:sp>
      <p:pic>
        <p:nvPicPr>
          <p:cNvPr id="15" name="Content Placeholder 14" descr="H, single bond, C, triple bond, C, single bond, H.">
            <a:extLst>
              <a:ext uri="{FF2B5EF4-FFF2-40B4-BE49-F238E27FC236}">
                <a16:creationId xmlns:a16="http://schemas.microsoft.com/office/drawing/2014/main" id="{02C1967F-D036-4E46-BFA1-F108A2977C76}"/>
              </a:ext>
            </a:extLst>
          </p:cNvPr>
          <p:cNvPicPr>
            <a:picLocks noGrp="1" noChangeAspect="1"/>
          </p:cNvPicPr>
          <p:nvPr>
            <p:ph sz="quarter" idx="20"/>
          </p:nvPr>
        </p:nvPicPr>
        <p:blipFill>
          <a:blip r:embed="rId3"/>
          <a:stretch>
            <a:fillRect/>
          </a:stretch>
        </p:blipFill>
        <p:spPr>
          <a:xfrm>
            <a:off x="457200" y="1555200"/>
            <a:ext cx="3078747" cy="445047"/>
          </a:xfrm>
          <a:prstGeom prst="rect">
            <a:avLst/>
          </a:prstGeom>
        </p:spPr>
      </p:pic>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200" y="2392649"/>
            <a:ext cx="3962400" cy="1890000"/>
          </a:xfrm>
        </p:spPr>
        <p:txBody>
          <a:bodyPr/>
          <a:lstStyle/>
          <a:p>
            <a:pPr marL="432" indent="0">
              <a:buNone/>
            </a:pPr>
            <a:r>
              <a:rPr lang="en-IN" sz="2400" dirty="0"/>
              <a:t>Ethyne, commonly called acetylene, is used in welding, where it reacts with oxygen to produce flames with temperatures above</a:t>
            </a:r>
          </a:p>
        </p:txBody>
      </p:sp>
      <p:graphicFrame>
        <p:nvGraphicFramePr>
          <p:cNvPr id="16" name="Object 15" descr="3300 degrees Celsius.&#10;">
            <a:extLst>
              <a:ext uri="{FF2B5EF4-FFF2-40B4-BE49-F238E27FC236}">
                <a16:creationId xmlns:a16="http://schemas.microsoft.com/office/drawing/2014/main" id="{FDFCF03D-9DF6-46F6-8A01-ABB6D1703212}"/>
              </a:ext>
            </a:extLst>
          </p:cNvPr>
          <p:cNvGraphicFramePr>
            <a:graphicFrameLocks noChangeAspect="1"/>
          </p:cNvGraphicFramePr>
          <p:nvPr>
            <p:extLst/>
          </p:nvPr>
        </p:nvGraphicFramePr>
        <p:xfrm>
          <a:off x="457200" y="4333875"/>
          <a:ext cx="1181100" cy="355600"/>
        </p:xfrm>
        <a:graphic>
          <a:graphicData uri="http://schemas.openxmlformats.org/presentationml/2006/ole">
            <mc:AlternateContent xmlns:mc="http://schemas.openxmlformats.org/markup-compatibility/2006">
              <mc:Choice xmlns:v="urn:schemas-microsoft-com:vml" Requires="v">
                <p:oleObj spid="_x0000_s26628" name="Equation" r:id="rId4" imgW="1180800" imgH="355320" progId="Equation.DSMT4">
                  <p:embed/>
                </p:oleObj>
              </mc:Choice>
              <mc:Fallback>
                <p:oleObj name="Equation" r:id="rId4" imgW="1180800" imgH="355320" progId="Equation.DSMT4">
                  <p:embed/>
                  <p:pic>
                    <p:nvPicPr>
                      <p:cNvPr id="16" name="Object 15" descr="3300 degrees Celsius.&#10;">
                        <a:extLst>
                          <a:ext uri="{FF2B5EF4-FFF2-40B4-BE49-F238E27FC236}">
                            <a16:creationId xmlns:a16="http://schemas.microsoft.com/office/drawing/2014/main" id="{FDFCF03D-9DF6-46F6-8A01-ABB6D1703212}"/>
                          </a:ext>
                        </a:extLst>
                      </p:cNvPr>
                      <p:cNvPicPr/>
                      <p:nvPr/>
                    </p:nvPicPr>
                    <p:blipFill>
                      <a:blip r:embed="rId5"/>
                      <a:stretch>
                        <a:fillRect/>
                      </a:stretch>
                    </p:blipFill>
                    <p:spPr>
                      <a:xfrm>
                        <a:off x="457200" y="4333875"/>
                        <a:ext cx="1181100" cy="355600"/>
                      </a:xfrm>
                      <a:prstGeom prst="rect">
                        <a:avLst/>
                      </a:prstGeom>
                    </p:spPr>
                  </p:pic>
                </p:oleObj>
              </mc:Fallback>
            </mc:AlternateContent>
          </a:graphicData>
        </a:graphic>
      </p:graphicFrame>
      <p:pic>
        <p:nvPicPr>
          <p:cNvPr id="17" name="Content Placeholder 16" descr="An acetylene torch burns.">
            <a:extLst>
              <a:ext uri="{FF2B5EF4-FFF2-40B4-BE49-F238E27FC236}">
                <a16:creationId xmlns:a16="http://schemas.microsoft.com/office/drawing/2014/main" id="{E8EB58AB-E696-4F97-8DD2-AADD586F68A9}"/>
              </a:ext>
            </a:extLst>
          </p:cNvPr>
          <p:cNvPicPr>
            <a:picLocks noGrp="1" noChangeAspect="1"/>
          </p:cNvPicPr>
          <p:nvPr>
            <p:ph sz="quarter" idx="23"/>
          </p:nvPr>
        </p:nvPicPr>
        <p:blipFill>
          <a:blip r:embed="rId6"/>
          <a:stretch>
            <a:fillRect/>
          </a:stretch>
        </p:blipFill>
        <p:spPr>
          <a:xfrm>
            <a:off x="4680926" y="1994580"/>
            <a:ext cx="3998288" cy="2678340"/>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5042876"/>
            <a:ext cx="8229600" cy="1224574"/>
          </a:xfrm>
        </p:spPr>
        <p:txBody>
          <a:bodyPr/>
          <a:lstStyle/>
          <a:p>
            <a:pPr marL="432" indent="0">
              <a:buNone/>
            </a:pPr>
            <a:r>
              <a:rPr lang="en-IN" sz="2400" b="1" dirty="0"/>
              <a:t>Learning Goal</a:t>
            </a:r>
            <a:r>
              <a:rPr lang="en-IN" sz="2400" dirty="0"/>
              <a:t> 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names or draw the condensed structural or line-angle formulas for alkenes and alkynes.</a:t>
            </a:r>
          </a:p>
        </p:txBody>
      </p:sp>
    </p:spTree>
    <p:extLst>
      <p:ext uri="{BB962C8B-B14F-4D97-AF65-F5344CB8AC3E}">
        <p14:creationId xmlns:p14="http://schemas.microsoft.com/office/powerpoint/2010/main" val="3707751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5E4A-05E7-4A9B-88D2-EFFB3CB9CE6F}"/>
              </a:ext>
            </a:extLst>
          </p:cNvPr>
          <p:cNvSpPr>
            <a:spLocks noGrp="1"/>
          </p:cNvSpPr>
          <p:nvPr>
            <p:ph type="title"/>
          </p:nvPr>
        </p:nvSpPr>
        <p:spPr/>
        <p:txBody>
          <a:bodyPr/>
          <a:lstStyle/>
          <a:p>
            <a:r>
              <a:rPr lang="en-IN" dirty="0"/>
              <a:t>Alkenes and Alkynes</a:t>
            </a:r>
          </a:p>
        </p:txBody>
      </p:sp>
      <p:sp>
        <p:nvSpPr>
          <p:cNvPr id="3" name="Content Placeholder 2">
            <a:extLst>
              <a:ext uri="{FF2B5EF4-FFF2-40B4-BE49-F238E27FC236}">
                <a16:creationId xmlns:a16="http://schemas.microsoft.com/office/drawing/2014/main" id="{F8DEA2A4-8C18-494A-98B2-7AD986BE6B94}"/>
              </a:ext>
            </a:extLst>
          </p:cNvPr>
          <p:cNvSpPr>
            <a:spLocks noGrp="1"/>
          </p:cNvSpPr>
          <p:nvPr>
            <p:ph sz="quarter" idx="13"/>
          </p:nvPr>
        </p:nvSpPr>
        <p:spPr/>
        <p:txBody>
          <a:bodyPr/>
          <a:lstStyle/>
          <a:p>
            <a:pPr marL="432" indent="0">
              <a:buNone/>
            </a:pPr>
            <a:r>
              <a:rPr lang="en-IN" dirty="0"/>
              <a:t>Alkenes and alkynes are families of hydrocarbons that</a:t>
            </a:r>
          </a:p>
          <a:p>
            <a:r>
              <a:rPr lang="en-IN" dirty="0"/>
              <a:t>contain double and triple bonds, respectively</a:t>
            </a:r>
          </a:p>
          <a:p>
            <a:r>
              <a:rPr lang="en-IN" dirty="0"/>
              <a:t>are called unsaturated hydrocarbons because they do not contain the maximum number of hydrogen atoms</a:t>
            </a:r>
          </a:p>
          <a:p>
            <a:r>
              <a:rPr lang="en-IN" dirty="0"/>
              <a:t>react with hydrogen gas to increase the number of hydrogen atoms and become alkanes</a:t>
            </a:r>
          </a:p>
        </p:txBody>
      </p:sp>
    </p:spTree>
    <p:extLst>
      <p:ext uri="{BB962C8B-B14F-4D97-AF65-F5344CB8AC3E}">
        <p14:creationId xmlns:p14="http://schemas.microsoft.com/office/powerpoint/2010/main" val="1142254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271A-92D7-414B-881E-AAF31A8B5024}"/>
              </a:ext>
            </a:extLst>
          </p:cNvPr>
          <p:cNvSpPr>
            <a:spLocks noGrp="1"/>
          </p:cNvSpPr>
          <p:nvPr>
            <p:ph type="title"/>
          </p:nvPr>
        </p:nvSpPr>
        <p:spPr/>
        <p:txBody>
          <a:bodyPr/>
          <a:lstStyle/>
          <a:p>
            <a:r>
              <a:rPr lang="en-IN" dirty="0"/>
              <a:t>Identifying Alkenes</a:t>
            </a:r>
          </a:p>
        </p:txBody>
      </p:sp>
      <p:sp>
        <p:nvSpPr>
          <p:cNvPr id="3" name="Content Placeholder 2">
            <a:extLst>
              <a:ext uri="{FF2B5EF4-FFF2-40B4-BE49-F238E27FC236}">
                <a16:creationId xmlns:a16="http://schemas.microsoft.com/office/drawing/2014/main" id="{75C2CB93-C103-4186-95C0-74246F521249}"/>
              </a:ext>
            </a:extLst>
          </p:cNvPr>
          <p:cNvSpPr>
            <a:spLocks noGrp="1"/>
          </p:cNvSpPr>
          <p:nvPr>
            <p:ph sz="quarter" idx="14"/>
          </p:nvPr>
        </p:nvSpPr>
        <p:spPr>
          <a:xfrm>
            <a:off x="457200" y="1555200"/>
            <a:ext cx="4499361" cy="837163"/>
          </a:xfrm>
        </p:spPr>
        <p:txBody>
          <a:bodyPr/>
          <a:lstStyle/>
          <a:p>
            <a:pPr marL="432" indent="0">
              <a:buNone/>
            </a:pPr>
            <a:r>
              <a:rPr lang="en-IN" sz="2400" b="1" dirty="0"/>
              <a:t>Alkenes</a:t>
            </a:r>
            <a:r>
              <a:rPr lang="en-IN" sz="2400" dirty="0"/>
              <a:t> contain one or more carbon–carbon double bonds.</a:t>
            </a:r>
          </a:p>
        </p:txBody>
      </p:sp>
      <p:sp>
        <p:nvSpPr>
          <p:cNvPr id="5" name="Content Placeholder 4">
            <a:extLst>
              <a:ext uri="{FF2B5EF4-FFF2-40B4-BE49-F238E27FC236}">
                <a16:creationId xmlns:a16="http://schemas.microsoft.com/office/drawing/2014/main" id="{880DB1B3-683E-4321-B04A-CB889A4804E8}"/>
              </a:ext>
            </a:extLst>
          </p:cNvPr>
          <p:cNvSpPr>
            <a:spLocks noGrp="1"/>
          </p:cNvSpPr>
          <p:nvPr>
            <p:ph sz="quarter" idx="15"/>
          </p:nvPr>
        </p:nvSpPr>
        <p:spPr>
          <a:xfrm>
            <a:off x="457200" y="2634913"/>
            <a:ext cx="1512000" cy="432000"/>
          </a:xfrm>
          <a:noFill/>
          <a:ln>
            <a:noFill/>
          </a:ln>
        </p:spPr>
        <p:txBody>
          <a:bodyPr lIns="0" tIns="0" rIns="0" bIns="0" anchor="t" anchorCtr="0"/>
          <a:lstStyle/>
          <a:p>
            <a:pPr marL="432" indent="0">
              <a:buNone/>
            </a:pPr>
            <a:r>
              <a:rPr lang="en-IN" sz="2400" dirty="0"/>
              <a:t>In ethene,</a:t>
            </a:r>
          </a:p>
        </p:txBody>
      </p:sp>
      <p:graphicFrame>
        <p:nvGraphicFramePr>
          <p:cNvPr id="15" name="Object 14" descr="C sub 2 H sub 4&#10;">
            <a:extLst>
              <a:ext uri="{FF2B5EF4-FFF2-40B4-BE49-F238E27FC236}">
                <a16:creationId xmlns:a16="http://schemas.microsoft.com/office/drawing/2014/main" id="{EAB2DBA9-97A4-4AAF-80B9-A671D711F5C7}"/>
              </a:ext>
            </a:extLst>
          </p:cNvPr>
          <p:cNvGraphicFramePr>
            <a:graphicFrameLocks noChangeAspect="1"/>
          </p:cNvGraphicFramePr>
          <p:nvPr>
            <p:extLst/>
          </p:nvPr>
        </p:nvGraphicFramePr>
        <p:xfrm>
          <a:off x="2021112" y="2665873"/>
          <a:ext cx="800100" cy="381000"/>
        </p:xfrm>
        <a:graphic>
          <a:graphicData uri="http://schemas.openxmlformats.org/presentationml/2006/ole">
            <mc:AlternateContent xmlns:mc="http://schemas.openxmlformats.org/markup-compatibility/2006">
              <mc:Choice xmlns:v="urn:schemas-microsoft-com:vml" Requires="v">
                <p:oleObj spid="_x0000_s27654" name="Equation" r:id="rId4" imgW="799920" imgH="380880" progId="Equation.DSMT4">
                  <p:embed/>
                </p:oleObj>
              </mc:Choice>
              <mc:Fallback>
                <p:oleObj name="Equation" r:id="rId4" imgW="799920" imgH="380880" progId="Equation.DSMT4">
                  <p:embed/>
                  <p:pic>
                    <p:nvPicPr>
                      <p:cNvPr id="15" name="Object 14" descr="C sub 2 H sub 4&#10;">
                        <a:extLst>
                          <a:ext uri="{FF2B5EF4-FFF2-40B4-BE49-F238E27FC236}">
                            <a16:creationId xmlns:a16="http://schemas.microsoft.com/office/drawing/2014/main" id="{EAB2DBA9-97A4-4AAF-80B9-A671D711F5C7}"/>
                          </a:ext>
                        </a:extLst>
                      </p:cNvPr>
                      <p:cNvPicPr/>
                      <p:nvPr/>
                    </p:nvPicPr>
                    <p:blipFill>
                      <a:blip r:embed="rId5"/>
                      <a:stretch>
                        <a:fillRect/>
                      </a:stretch>
                    </p:blipFill>
                    <p:spPr>
                      <a:xfrm>
                        <a:off x="2021112" y="2665873"/>
                        <a:ext cx="8001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BB4D4612-19C3-4633-A200-27E95A99942D}"/>
              </a:ext>
            </a:extLst>
          </p:cNvPr>
          <p:cNvSpPr>
            <a:spLocks noGrp="1"/>
          </p:cNvSpPr>
          <p:nvPr>
            <p:ph sz="quarter" idx="17"/>
          </p:nvPr>
        </p:nvSpPr>
        <p:spPr>
          <a:xfrm>
            <a:off x="2974727" y="2635200"/>
            <a:ext cx="1937590" cy="432000"/>
          </a:xfrm>
          <a:noFill/>
          <a:ln>
            <a:noFill/>
          </a:ln>
        </p:spPr>
        <p:txBody>
          <a:bodyPr lIns="0" tIns="0" rIns="0" bIns="0" anchor="t" anchorCtr="0"/>
          <a:lstStyle/>
          <a:p>
            <a:pPr marL="432" indent="0">
              <a:buNone/>
            </a:pPr>
            <a:r>
              <a:rPr lang="en-IN" sz="2400" dirty="0"/>
              <a:t>two carbon</a:t>
            </a:r>
          </a:p>
        </p:txBody>
      </p:sp>
      <p:sp>
        <p:nvSpPr>
          <p:cNvPr id="6" name="Content Placeholder 5">
            <a:extLst>
              <a:ext uri="{FF2B5EF4-FFF2-40B4-BE49-F238E27FC236}">
                <a16:creationId xmlns:a16="http://schemas.microsoft.com/office/drawing/2014/main" id="{2BCD9090-F339-4DE7-9C11-C30482EEE140}"/>
              </a:ext>
            </a:extLst>
          </p:cNvPr>
          <p:cNvSpPr>
            <a:spLocks noGrp="1"/>
          </p:cNvSpPr>
          <p:nvPr>
            <p:ph sz="quarter" idx="16"/>
          </p:nvPr>
        </p:nvSpPr>
        <p:spPr>
          <a:xfrm>
            <a:off x="457199" y="3152436"/>
            <a:ext cx="4686301" cy="2448000"/>
          </a:xfrm>
          <a:noFill/>
          <a:ln>
            <a:noFill/>
          </a:ln>
        </p:spPr>
        <p:txBody>
          <a:bodyPr lIns="0" tIns="0" rIns="0" bIns="0" anchor="t" anchorCtr="0"/>
          <a:lstStyle/>
          <a:p>
            <a:pPr marL="432" indent="0">
              <a:buNone/>
            </a:pPr>
            <a:r>
              <a:rPr lang="en-IN" sz="2400" dirty="0"/>
              <a:t>atoms are connected by a double bond.</a:t>
            </a:r>
          </a:p>
          <a:p>
            <a:pPr marL="432" indent="0">
              <a:buNone/>
            </a:pPr>
            <a:r>
              <a:rPr lang="en-IN" sz="2400" dirty="0"/>
              <a:t>Each carbon atom in the double bond is attached to two hydrogen atoms and has a trigonal planar arrangement with bond angles of</a:t>
            </a:r>
          </a:p>
        </p:txBody>
      </p:sp>
      <p:graphicFrame>
        <p:nvGraphicFramePr>
          <p:cNvPr id="16" name="Object 15" descr="120 degrees.&#10;">
            <a:extLst>
              <a:ext uri="{FF2B5EF4-FFF2-40B4-BE49-F238E27FC236}">
                <a16:creationId xmlns:a16="http://schemas.microsoft.com/office/drawing/2014/main" id="{8A13C3AE-8E20-4877-9FAD-1CFB4DC73BF1}"/>
              </a:ext>
            </a:extLst>
          </p:cNvPr>
          <p:cNvGraphicFramePr>
            <a:graphicFrameLocks noChangeAspect="1"/>
          </p:cNvGraphicFramePr>
          <p:nvPr>
            <p:extLst/>
          </p:nvPr>
        </p:nvGraphicFramePr>
        <p:xfrm>
          <a:off x="457200" y="5656821"/>
          <a:ext cx="711200" cy="292100"/>
        </p:xfrm>
        <a:graphic>
          <a:graphicData uri="http://schemas.openxmlformats.org/presentationml/2006/ole">
            <mc:AlternateContent xmlns:mc="http://schemas.openxmlformats.org/markup-compatibility/2006">
              <mc:Choice xmlns:v="urn:schemas-microsoft-com:vml" Requires="v">
                <p:oleObj spid="_x0000_s27655" name="Equation" r:id="rId6" imgW="711000" imgH="291960" progId="Equation.DSMT4">
                  <p:embed/>
                </p:oleObj>
              </mc:Choice>
              <mc:Fallback>
                <p:oleObj name="Equation" r:id="rId6" imgW="711000" imgH="291960" progId="Equation.DSMT4">
                  <p:embed/>
                  <p:pic>
                    <p:nvPicPr>
                      <p:cNvPr id="16" name="Object 15" descr="120 degrees.&#10;">
                        <a:extLst>
                          <a:ext uri="{FF2B5EF4-FFF2-40B4-BE49-F238E27FC236}">
                            <a16:creationId xmlns:a16="http://schemas.microsoft.com/office/drawing/2014/main" id="{8A13C3AE-8E20-4877-9FAD-1CFB4DC73BF1}"/>
                          </a:ext>
                        </a:extLst>
                      </p:cNvPr>
                      <p:cNvPicPr/>
                      <p:nvPr/>
                    </p:nvPicPr>
                    <p:blipFill>
                      <a:blip r:embed="rId7"/>
                      <a:stretch>
                        <a:fillRect/>
                      </a:stretch>
                    </p:blipFill>
                    <p:spPr>
                      <a:xfrm>
                        <a:off x="457200" y="5656821"/>
                        <a:ext cx="711200" cy="292100"/>
                      </a:xfrm>
                      <a:prstGeom prst="rect">
                        <a:avLst/>
                      </a:prstGeom>
                    </p:spPr>
                  </p:pic>
                </p:oleObj>
              </mc:Fallback>
            </mc:AlternateContent>
          </a:graphicData>
        </a:graphic>
      </p:graphicFrame>
      <p:pic>
        <p:nvPicPr>
          <p:cNvPr id="14" name="Content Placeholder 13" descr="The structures of ethene are as follows. For long description in Notes pane, press F6.">
            <a:extLst>
              <a:ext uri="{FF2B5EF4-FFF2-40B4-BE49-F238E27FC236}">
                <a16:creationId xmlns:a16="http://schemas.microsoft.com/office/drawing/2014/main" id="{9314FE18-67A9-4FB1-8DCA-D35D490D4E88}"/>
              </a:ext>
            </a:extLst>
          </p:cNvPr>
          <p:cNvPicPr>
            <a:picLocks noGrp="1" noChangeAspect="1"/>
          </p:cNvPicPr>
          <p:nvPr>
            <p:ph sz="quarter" idx="23"/>
          </p:nvPr>
        </p:nvPicPr>
        <p:blipFill>
          <a:blip r:embed="rId8"/>
          <a:stretch>
            <a:fillRect/>
          </a:stretch>
        </p:blipFill>
        <p:spPr>
          <a:xfrm>
            <a:off x="5487161" y="1555750"/>
            <a:ext cx="2938527" cy="3944454"/>
          </a:xfrm>
          <a:prstGeom prst="rect">
            <a:avLst/>
          </a:prstGeom>
        </p:spPr>
      </p:pic>
    </p:spTree>
    <p:extLst>
      <p:ext uri="{BB962C8B-B14F-4D97-AF65-F5344CB8AC3E}">
        <p14:creationId xmlns:p14="http://schemas.microsoft.com/office/powerpoint/2010/main" val="490232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271A-92D7-414B-881E-AAF31A8B5024}"/>
              </a:ext>
            </a:extLst>
          </p:cNvPr>
          <p:cNvSpPr>
            <a:spLocks noGrp="1"/>
          </p:cNvSpPr>
          <p:nvPr>
            <p:ph type="title"/>
          </p:nvPr>
        </p:nvSpPr>
        <p:spPr/>
        <p:txBody>
          <a:bodyPr/>
          <a:lstStyle/>
          <a:p>
            <a:r>
              <a:rPr lang="en-IN" dirty="0"/>
              <a:t>Ethene, </a:t>
            </a:r>
            <a:r>
              <a:rPr lang="pt-BR" sz="900" dirty="0"/>
              <a:t>C sub 2 H sub 4</a:t>
            </a:r>
            <a:endParaRPr lang="en-IN" sz="900" baseline="-25000" dirty="0"/>
          </a:p>
        </p:txBody>
      </p:sp>
      <p:graphicFrame>
        <p:nvGraphicFramePr>
          <p:cNvPr id="4" name="Object 3">
            <a:extLst>
              <a:ext uri="{FF2B5EF4-FFF2-40B4-BE49-F238E27FC236}">
                <a16:creationId xmlns:a16="http://schemas.microsoft.com/office/drawing/2014/main" id="{CDCA0C26-A3F6-476D-B7A4-EBDF33E5BA9A}"/>
              </a:ext>
              <a:ext uri="{C183D7F6-B498-43B3-948B-1728B52AA6E4}">
                <adec:decorative xmlns:adec="http://schemas.microsoft.com/office/drawing/2017/decorative" val="1"/>
              </a:ext>
            </a:extLst>
          </p:cNvPr>
          <p:cNvGraphicFramePr>
            <a:graphicFrameLocks noChangeAspect="1"/>
          </p:cNvGraphicFramePr>
          <p:nvPr>
            <p:extLst/>
          </p:nvPr>
        </p:nvGraphicFramePr>
        <p:xfrm>
          <a:off x="2190080" y="832144"/>
          <a:ext cx="1054100" cy="546100"/>
        </p:xfrm>
        <a:graphic>
          <a:graphicData uri="http://schemas.openxmlformats.org/presentationml/2006/ole">
            <mc:AlternateContent xmlns:mc="http://schemas.openxmlformats.org/markup-compatibility/2006">
              <mc:Choice xmlns:v="urn:schemas-microsoft-com:vml" Requires="v">
                <p:oleObj spid="_x0000_s28678" name="Equation" r:id="rId3" imgW="1054080" imgH="545760" progId="Equation.DSMT4">
                  <p:embed/>
                </p:oleObj>
              </mc:Choice>
              <mc:Fallback>
                <p:oleObj name="Equation" r:id="rId3" imgW="1054080" imgH="545760" progId="Equation.DSMT4">
                  <p:embed/>
                  <p:pic>
                    <p:nvPicPr>
                      <p:cNvPr id="4" name="Object 3">
                        <a:extLst>
                          <a:ext uri="{FF2B5EF4-FFF2-40B4-BE49-F238E27FC236}">
                            <a16:creationId xmlns:a16="http://schemas.microsoft.com/office/drawing/2014/main" id="{CDCA0C26-A3F6-476D-B7A4-EBDF33E5BA9A}"/>
                          </a:ext>
                          <a:ext uri="{C183D7F6-B498-43B3-948B-1728B52AA6E4}">
                            <adec:decorative xmlns:adec="http://schemas.microsoft.com/office/drawing/2017/decorative" val="1"/>
                          </a:ext>
                        </a:extLst>
                      </p:cNvPr>
                      <p:cNvPicPr/>
                      <p:nvPr/>
                    </p:nvPicPr>
                    <p:blipFill>
                      <a:blip r:embed="rId4"/>
                      <a:stretch>
                        <a:fillRect/>
                      </a:stretch>
                    </p:blipFill>
                    <p:spPr>
                      <a:xfrm>
                        <a:off x="2190080" y="832144"/>
                        <a:ext cx="1054100" cy="5461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75C2CB93-C103-4186-95C0-74246F521249}"/>
              </a:ext>
            </a:extLst>
          </p:cNvPr>
          <p:cNvSpPr>
            <a:spLocks noGrp="1"/>
          </p:cNvSpPr>
          <p:nvPr>
            <p:ph sz="quarter" idx="14"/>
          </p:nvPr>
        </p:nvSpPr>
        <p:spPr>
          <a:xfrm>
            <a:off x="457200" y="1555200"/>
            <a:ext cx="1224000" cy="432000"/>
          </a:xfrm>
        </p:spPr>
        <p:txBody>
          <a:bodyPr/>
          <a:lstStyle/>
          <a:p>
            <a:pPr marL="432" indent="0">
              <a:buNone/>
            </a:pPr>
            <a:r>
              <a:rPr lang="en-IN" sz="2400" b="1" dirty="0"/>
              <a:t>Ethene</a:t>
            </a:r>
            <a:r>
              <a:rPr lang="en-IN" sz="2400" dirty="0"/>
              <a:t>,</a:t>
            </a:r>
          </a:p>
        </p:txBody>
      </p:sp>
      <p:graphicFrame>
        <p:nvGraphicFramePr>
          <p:cNvPr id="15" name="Object 14" descr="C sub 2 H sub 4&#10;">
            <a:extLst>
              <a:ext uri="{FF2B5EF4-FFF2-40B4-BE49-F238E27FC236}">
                <a16:creationId xmlns:a16="http://schemas.microsoft.com/office/drawing/2014/main" id="{6BC5DC45-A304-4203-8AEF-668E843F4288}"/>
              </a:ext>
            </a:extLst>
          </p:cNvPr>
          <p:cNvGraphicFramePr>
            <a:graphicFrameLocks noChangeAspect="1"/>
          </p:cNvGraphicFramePr>
          <p:nvPr>
            <p:extLst/>
          </p:nvPr>
        </p:nvGraphicFramePr>
        <p:xfrm>
          <a:off x="1717200" y="1572402"/>
          <a:ext cx="800100" cy="381000"/>
        </p:xfrm>
        <a:graphic>
          <a:graphicData uri="http://schemas.openxmlformats.org/presentationml/2006/ole">
            <mc:AlternateContent xmlns:mc="http://schemas.openxmlformats.org/markup-compatibility/2006">
              <mc:Choice xmlns:v="urn:schemas-microsoft-com:vml" Requires="v">
                <p:oleObj spid="_x0000_s28679" name="Equation" r:id="rId5" imgW="799920" imgH="380880" progId="Equation.DSMT4">
                  <p:embed/>
                </p:oleObj>
              </mc:Choice>
              <mc:Fallback>
                <p:oleObj name="Equation" r:id="rId5" imgW="799920" imgH="380880" progId="Equation.DSMT4">
                  <p:embed/>
                  <p:pic>
                    <p:nvPicPr>
                      <p:cNvPr id="15" name="Object 14" descr="C sub 2 H sub 4&#10;">
                        <a:extLst>
                          <a:ext uri="{FF2B5EF4-FFF2-40B4-BE49-F238E27FC236}">
                            <a16:creationId xmlns:a16="http://schemas.microsoft.com/office/drawing/2014/main" id="{6BC5DC45-A304-4203-8AEF-668E843F4288}"/>
                          </a:ext>
                        </a:extLst>
                      </p:cNvPr>
                      <p:cNvPicPr/>
                      <p:nvPr/>
                    </p:nvPicPr>
                    <p:blipFill>
                      <a:blip r:embed="rId6"/>
                      <a:stretch>
                        <a:fillRect/>
                      </a:stretch>
                    </p:blipFill>
                    <p:spPr>
                      <a:xfrm>
                        <a:off x="1717200" y="1572402"/>
                        <a:ext cx="800100" cy="381000"/>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33D308EC-E638-453F-805B-D70FE6BC05F3}"/>
              </a:ext>
            </a:extLst>
          </p:cNvPr>
          <p:cNvSpPr>
            <a:spLocks noGrp="1"/>
          </p:cNvSpPr>
          <p:nvPr>
            <p:ph sz="quarter" idx="16"/>
          </p:nvPr>
        </p:nvSpPr>
        <p:spPr>
          <a:xfrm>
            <a:off x="2613901" y="1555200"/>
            <a:ext cx="2296464" cy="432000"/>
          </a:xfrm>
          <a:noFill/>
          <a:ln>
            <a:noFill/>
          </a:ln>
        </p:spPr>
        <p:txBody>
          <a:bodyPr lIns="0" tIns="0" rIns="0" bIns="0" anchor="t" anchorCtr="0"/>
          <a:lstStyle/>
          <a:p>
            <a:pPr marL="432" indent="0">
              <a:buNone/>
            </a:pPr>
            <a:r>
              <a:rPr lang="en-IN" sz="2400" dirty="0"/>
              <a:t>more commonly</a:t>
            </a:r>
          </a:p>
        </p:txBody>
      </p:sp>
      <p:sp>
        <p:nvSpPr>
          <p:cNvPr id="8" name="Content Placeholder 7">
            <a:extLst>
              <a:ext uri="{FF2B5EF4-FFF2-40B4-BE49-F238E27FC236}">
                <a16:creationId xmlns:a16="http://schemas.microsoft.com/office/drawing/2014/main" id="{17815E99-6C95-449E-ABEB-13520EE33A71}"/>
              </a:ext>
            </a:extLst>
          </p:cNvPr>
          <p:cNvSpPr>
            <a:spLocks noGrp="1"/>
          </p:cNvSpPr>
          <p:nvPr>
            <p:ph sz="quarter" idx="17"/>
          </p:nvPr>
        </p:nvSpPr>
        <p:spPr>
          <a:xfrm>
            <a:off x="457200" y="2076450"/>
            <a:ext cx="4455693" cy="3829050"/>
          </a:xfrm>
        </p:spPr>
        <p:txBody>
          <a:bodyPr/>
          <a:lstStyle/>
          <a:p>
            <a:pPr marL="432" indent="0">
              <a:buNone/>
            </a:pPr>
            <a:r>
              <a:rPr lang="en-IN" sz="2400" dirty="0"/>
              <a:t>called ethylene,</a:t>
            </a:r>
          </a:p>
          <a:p>
            <a:r>
              <a:rPr lang="en-IN" sz="2400" dirty="0"/>
              <a:t>is an important plant hormone involved in promoting the ripening of fruit such as bananas</a:t>
            </a:r>
          </a:p>
          <a:p>
            <a:r>
              <a:rPr lang="en-IN" sz="2400" dirty="0"/>
              <a:t>accelerates the breakdown of cellulose in plants, which causes flowers to wilt and leaves to fall from trees</a:t>
            </a:r>
          </a:p>
        </p:txBody>
      </p:sp>
      <p:pic>
        <p:nvPicPr>
          <p:cNvPr id="16" name="Content Placeholder 15" descr="A worker harvests bananas.">
            <a:extLst>
              <a:ext uri="{FF2B5EF4-FFF2-40B4-BE49-F238E27FC236}">
                <a16:creationId xmlns:a16="http://schemas.microsoft.com/office/drawing/2014/main" id="{BF2DC2EA-F920-42CD-B431-A73C4F3E398D}"/>
              </a:ext>
            </a:extLst>
          </p:cNvPr>
          <p:cNvPicPr>
            <a:picLocks noGrp="1" noChangeAspect="1"/>
          </p:cNvPicPr>
          <p:nvPr>
            <p:ph sz="quarter" idx="15"/>
          </p:nvPr>
        </p:nvPicPr>
        <p:blipFill>
          <a:blip r:embed="rId7"/>
          <a:stretch>
            <a:fillRect/>
          </a:stretch>
        </p:blipFill>
        <p:spPr>
          <a:xfrm>
            <a:off x="5037694" y="2076450"/>
            <a:ext cx="3652282" cy="3287054"/>
          </a:xfrm>
          <a:prstGeom prst="rect">
            <a:avLst/>
          </a:prstGeom>
        </p:spPr>
      </p:pic>
    </p:spTree>
    <p:extLst>
      <p:ext uri="{BB962C8B-B14F-4D97-AF65-F5344CB8AC3E}">
        <p14:creationId xmlns:p14="http://schemas.microsoft.com/office/powerpoint/2010/main" val="2715376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ACC5-F9A5-4799-8533-6D9B098C30C6}"/>
              </a:ext>
            </a:extLst>
          </p:cNvPr>
          <p:cNvSpPr>
            <a:spLocks noGrp="1"/>
          </p:cNvSpPr>
          <p:nvPr>
            <p:ph type="title"/>
          </p:nvPr>
        </p:nvSpPr>
        <p:spPr/>
        <p:txBody>
          <a:bodyPr/>
          <a:lstStyle/>
          <a:p>
            <a:r>
              <a:rPr lang="en-IN" dirty="0"/>
              <a:t>Identifying Alkynes</a:t>
            </a:r>
          </a:p>
        </p:txBody>
      </p:sp>
      <p:sp>
        <p:nvSpPr>
          <p:cNvPr id="3" name="Content Placeholder 2">
            <a:extLst>
              <a:ext uri="{FF2B5EF4-FFF2-40B4-BE49-F238E27FC236}">
                <a16:creationId xmlns:a16="http://schemas.microsoft.com/office/drawing/2014/main" id="{713496E7-0019-4281-AF31-D21794330B59}"/>
              </a:ext>
            </a:extLst>
          </p:cNvPr>
          <p:cNvSpPr>
            <a:spLocks noGrp="1"/>
          </p:cNvSpPr>
          <p:nvPr>
            <p:ph sz="quarter" idx="14"/>
          </p:nvPr>
        </p:nvSpPr>
        <p:spPr>
          <a:xfrm>
            <a:off x="457200" y="1555200"/>
            <a:ext cx="4499362" cy="826050"/>
          </a:xfrm>
        </p:spPr>
        <p:txBody>
          <a:bodyPr/>
          <a:lstStyle/>
          <a:p>
            <a:pPr marL="432" indent="0">
              <a:buNone/>
            </a:pPr>
            <a:r>
              <a:rPr lang="en-IN" sz="2400" b="1" dirty="0"/>
              <a:t>Alkynes</a:t>
            </a:r>
            <a:r>
              <a:rPr lang="en-IN" sz="2400" dirty="0"/>
              <a:t> contain one or more carbon–carbon triple bonds.</a:t>
            </a:r>
          </a:p>
        </p:txBody>
      </p:sp>
      <p:graphicFrame>
        <p:nvGraphicFramePr>
          <p:cNvPr id="15" name="Object 14" descr="In ethyne C sub 2 H sub 2,&#10;">
            <a:extLst>
              <a:ext uri="{FF2B5EF4-FFF2-40B4-BE49-F238E27FC236}">
                <a16:creationId xmlns:a16="http://schemas.microsoft.com/office/drawing/2014/main" id="{06E047C6-79E9-4CA7-9FF3-A52BB79C40AA}"/>
              </a:ext>
            </a:extLst>
          </p:cNvPr>
          <p:cNvGraphicFramePr>
            <a:graphicFrameLocks noChangeAspect="1"/>
          </p:cNvGraphicFramePr>
          <p:nvPr>
            <p:extLst/>
          </p:nvPr>
        </p:nvGraphicFramePr>
        <p:xfrm>
          <a:off x="457200" y="2679699"/>
          <a:ext cx="2159000" cy="381000"/>
        </p:xfrm>
        <a:graphic>
          <a:graphicData uri="http://schemas.openxmlformats.org/presentationml/2006/ole">
            <mc:AlternateContent xmlns:mc="http://schemas.openxmlformats.org/markup-compatibility/2006">
              <mc:Choice xmlns:v="urn:schemas-microsoft-com:vml" Requires="v">
                <p:oleObj spid="_x0000_s29702" name="Equation" r:id="rId4" imgW="2158920" imgH="380880" progId="Equation.DSMT4">
                  <p:embed/>
                </p:oleObj>
              </mc:Choice>
              <mc:Fallback>
                <p:oleObj name="Equation" r:id="rId4" imgW="2158920" imgH="380880" progId="Equation.DSMT4">
                  <p:embed/>
                  <p:pic>
                    <p:nvPicPr>
                      <p:cNvPr id="15" name="Object 14" descr="In ethyne C sub 2 H sub 2,&#10;">
                        <a:extLst>
                          <a:ext uri="{FF2B5EF4-FFF2-40B4-BE49-F238E27FC236}">
                            <a16:creationId xmlns:a16="http://schemas.microsoft.com/office/drawing/2014/main" id="{06E047C6-79E9-4CA7-9FF3-A52BB79C40AA}"/>
                          </a:ext>
                        </a:extLst>
                      </p:cNvPr>
                      <p:cNvPicPr/>
                      <p:nvPr/>
                    </p:nvPicPr>
                    <p:blipFill>
                      <a:blip r:embed="rId5"/>
                      <a:stretch>
                        <a:fillRect/>
                      </a:stretch>
                    </p:blipFill>
                    <p:spPr>
                      <a:xfrm>
                        <a:off x="457200" y="2679699"/>
                        <a:ext cx="21590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87AE9CEC-8282-4C7F-9797-CABC5BE56DAD}"/>
              </a:ext>
            </a:extLst>
          </p:cNvPr>
          <p:cNvSpPr>
            <a:spLocks noGrp="1"/>
          </p:cNvSpPr>
          <p:nvPr>
            <p:ph sz="quarter" idx="15"/>
          </p:nvPr>
        </p:nvSpPr>
        <p:spPr>
          <a:xfrm>
            <a:off x="457200" y="3216747"/>
            <a:ext cx="4499362" cy="1876678"/>
          </a:xfrm>
        </p:spPr>
        <p:txBody>
          <a:bodyPr/>
          <a:lstStyle/>
          <a:p>
            <a:r>
              <a:rPr lang="en-IN" sz="2400" dirty="0"/>
              <a:t>two carbon atoms are connected by a triple bond</a:t>
            </a:r>
          </a:p>
          <a:p>
            <a:r>
              <a:rPr lang="en-IN" sz="2400" dirty="0"/>
              <a:t>each carbon is also bonded to one H atom</a:t>
            </a:r>
          </a:p>
        </p:txBody>
      </p:sp>
      <p:pic>
        <p:nvPicPr>
          <p:cNvPr id="14" name="Content Placeholder 13" descr="The structures of ethene are as follows. For long description in Notes pane, press F6.">
            <a:extLst>
              <a:ext uri="{FF2B5EF4-FFF2-40B4-BE49-F238E27FC236}">
                <a16:creationId xmlns:a16="http://schemas.microsoft.com/office/drawing/2014/main" id="{F1600AD2-DBBF-419B-8442-E7419C792353}"/>
              </a:ext>
            </a:extLst>
          </p:cNvPr>
          <p:cNvPicPr>
            <a:picLocks noGrp="1" noChangeAspect="1"/>
          </p:cNvPicPr>
          <p:nvPr>
            <p:ph sz="quarter" idx="23"/>
          </p:nvPr>
        </p:nvPicPr>
        <p:blipFill>
          <a:blip r:embed="rId6"/>
          <a:stretch>
            <a:fillRect/>
          </a:stretch>
        </p:blipFill>
        <p:spPr>
          <a:xfrm>
            <a:off x="6240076" y="1553915"/>
            <a:ext cx="1585097" cy="3401863"/>
          </a:xfrm>
          <a:prstGeom prst="rect">
            <a:avLst/>
          </a:prstGeom>
        </p:spPr>
      </p:pic>
      <p:sp>
        <p:nvSpPr>
          <p:cNvPr id="6" name="Content Placeholder 5">
            <a:extLst>
              <a:ext uri="{FF2B5EF4-FFF2-40B4-BE49-F238E27FC236}">
                <a16:creationId xmlns:a16="http://schemas.microsoft.com/office/drawing/2014/main" id="{6AF48C73-4C14-4405-94BE-0499666CB168}"/>
              </a:ext>
            </a:extLst>
          </p:cNvPr>
          <p:cNvSpPr>
            <a:spLocks noGrp="1"/>
          </p:cNvSpPr>
          <p:nvPr>
            <p:ph sz="quarter" idx="16"/>
          </p:nvPr>
        </p:nvSpPr>
        <p:spPr>
          <a:xfrm>
            <a:off x="457200" y="5319084"/>
            <a:ext cx="8229600" cy="396000"/>
          </a:xfrm>
          <a:noFill/>
          <a:ln>
            <a:noFill/>
          </a:ln>
        </p:spPr>
        <p:txBody>
          <a:bodyPr lIns="0" tIns="0" rIns="0" bIns="0" anchor="t" anchorCtr="0"/>
          <a:lstStyle/>
          <a:p>
            <a:pPr marL="432" indent="0">
              <a:buNone/>
            </a:pPr>
            <a:r>
              <a:rPr lang="en-IN" sz="2400" dirty="0"/>
              <a:t>Each carbon atom in the triple bond has a linear</a:t>
            </a:r>
          </a:p>
        </p:txBody>
      </p:sp>
      <p:sp>
        <p:nvSpPr>
          <p:cNvPr id="7" name="Content Placeholder 6">
            <a:extLst>
              <a:ext uri="{FF2B5EF4-FFF2-40B4-BE49-F238E27FC236}">
                <a16:creationId xmlns:a16="http://schemas.microsoft.com/office/drawing/2014/main" id="{06A5180F-51BA-40AC-8448-0B0085894759}"/>
              </a:ext>
            </a:extLst>
          </p:cNvPr>
          <p:cNvSpPr>
            <a:spLocks noGrp="1"/>
          </p:cNvSpPr>
          <p:nvPr>
            <p:ph sz="quarter" idx="17"/>
          </p:nvPr>
        </p:nvSpPr>
        <p:spPr>
          <a:xfrm>
            <a:off x="457199" y="5787410"/>
            <a:ext cx="4608000" cy="396000"/>
          </a:xfrm>
          <a:noFill/>
          <a:ln>
            <a:noFill/>
          </a:ln>
        </p:spPr>
        <p:txBody>
          <a:bodyPr lIns="0" tIns="0" rIns="0" bIns="0" anchor="t" anchorCtr="0"/>
          <a:lstStyle/>
          <a:p>
            <a:pPr marL="432" indent="0">
              <a:buNone/>
            </a:pPr>
            <a:r>
              <a:rPr lang="en-IN" sz="2400" dirty="0"/>
              <a:t>arrangement with bond angles of</a:t>
            </a:r>
          </a:p>
        </p:txBody>
      </p:sp>
      <p:graphicFrame>
        <p:nvGraphicFramePr>
          <p:cNvPr id="16" name="Object 15" descr="180 degrees.&#10;">
            <a:extLst>
              <a:ext uri="{FF2B5EF4-FFF2-40B4-BE49-F238E27FC236}">
                <a16:creationId xmlns:a16="http://schemas.microsoft.com/office/drawing/2014/main" id="{C83CDF3A-AC3A-42EE-A0C1-4FEAC5CD1C00}"/>
              </a:ext>
            </a:extLst>
          </p:cNvPr>
          <p:cNvGraphicFramePr>
            <a:graphicFrameLocks noChangeAspect="1"/>
          </p:cNvGraphicFramePr>
          <p:nvPr>
            <p:extLst/>
          </p:nvPr>
        </p:nvGraphicFramePr>
        <p:xfrm>
          <a:off x="5160449" y="5824612"/>
          <a:ext cx="711200" cy="292100"/>
        </p:xfrm>
        <a:graphic>
          <a:graphicData uri="http://schemas.openxmlformats.org/presentationml/2006/ole">
            <mc:AlternateContent xmlns:mc="http://schemas.openxmlformats.org/markup-compatibility/2006">
              <mc:Choice xmlns:v="urn:schemas-microsoft-com:vml" Requires="v">
                <p:oleObj spid="_x0000_s29703" name="Equation" r:id="rId7" imgW="711000" imgH="291960" progId="Equation.DSMT4">
                  <p:embed/>
                </p:oleObj>
              </mc:Choice>
              <mc:Fallback>
                <p:oleObj name="Equation" r:id="rId7" imgW="711000" imgH="291960" progId="Equation.DSMT4">
                  <p:embed/>
                  <p:pic>
                    <p:nvPicPr>
                      <p:cNvPr id="16" name="Object 15" descr="180 degrees.&#10;">
                        <a:extLst>
                          <a:ext uri="{FF2B5EF4-FFF2-40B4-BE49-F238E27FC236}">
                            <a16:creationId xmlns:a16="http://schemas.microsoft.com/office/drawing/2014/main" id="{C83CDF3A-AC3A-42EE-A0C1-4FEAC5CD1C00}"/>
                          </a:ext>
                        </a:extLst>
                      </p:cNvPr>
                      <p:cNvPicPr/>
                      <p:nvPr/>
                    </p:nvPicPr>
                    <p:blipFill>
                      <a:blip r:embed="rId8"/>
                      <a:stretch>
                        <a:fillRect/>
                      </a:stretch>
                    </p:blipFill>
                    <p:spPr>
                      <a:xfrm>
                        <a:off x="5160449" y="5824612"/>
                        <a:ext cx="711200" cy="292100"/>
                      </a:xfrm>
                      <a:prstGeom prst="rect">
                        <a:avLst/>
                      </a:prstGeom>
                    </p:spPr>
                  </p:pic>
                </p:oleObj>
              </mc:Fallback>
            </mc:AlternateContent>
          </a:graphicData>
        </a:graphic>
      </p:graphicFrame>
    </p:spTree>
    <p:extLst>
      <p:ext uri="{BB962C8B-B14F-4D97-AF65-F5344CB8AC3E}">
        <p14:creationId xmlns:p14="http://schemas.microsoft.com/office/powerpoint/2010/main" val="919765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1727-3168-4B91-B1CF-04F0C9097773}"/>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182D27ED-5029-4254-9691-4C865A9C9C64}"/>
              </a:ext>
            </a:extLst>
          </p:cNvPr>
          <p:cNvSpPr>
            <a:spLocks noGrp="1"/>
          </p:cNvSpPr>
          <p:nvPr>
            <p:ph sz="quarter" idx="14"/>
          </p:nvPr>
        </p:nvSpPr>
        <p:spPr>
          <a:xfrm>
            <a:off x="457199" y="1555200"/>
            <a:ext cx="8229600" cy="432000"/>
          </a:xfrm>
        </p:spPr>
        <p:txBody>
          <a:bodyPr/>
          <a:lstStyle/>
          <a:p>
            <a:pPr marL="432" indent="0">
              <a:buNone/>
            </a:pPr>
            <a:r>
              <a:rPr lang="en-IN" sz="2400" dirty="0">
                <a:solidFill>
                  <a:schemeClr val="tx1"/>
                </a:solidFill>
              </a:rPr>
              <a:t>Identify the following compounds as an alkene or alkyne:</a:t>
            </a:r>
          </a:p>
        </p:txBody>
      </p:sp>
      <p:sp>
        <p:nvSpPr>
          <p:cNvPr id="5" name="Content Placeholder 4">
            <a:extLst>
              <a:ext uri="{FF2B5EF4-FFF2-40B4-BE49-F238E27FC236}">
                <a16:creationId xmlns:a16="http://schemas.microsoft.com/office/drawing/2014/main" id="{88C6696D-4FB3-4721-96DA-43B6049CB18F}"/>
              </a:ext>
            </a:extLst>
          </p:cNvPr>
          <p:cNvSpPr>
            <a:spLocks noGrp="1"/>
          </p:cNvSpPr>
          <p:nvPr>
            <p:ph sz="quarter" idx="15"/>
          </p:nvPr>
        </p:nvSpPr>
        <p:spPr>
          <a:xfrm>
            <a:off x="457200" y="2743200"/>
            <a:ext cx="432000" cy="432000"/>
          </a:xfrm>
        </p:spPr>
        <p:txBody>
          <a:bodyPr/>
          <a:lstStyle/>
          <a:p>
            <a:pPr marL="432" indent="0">
              <a:buNone/>
            </a:pPr>
            <a:r>
              <a:rPr lang="en-IN" sz="2400" dirty="0">
                <a:solidFill>
                  <a:schemeClr val="tx2"/>
                </a:solidFill>
              </a:rPr>
              <a:t>A.</a:t>
            </a:r>
          </a:p>
        </p:txBody>
      </p:sp>
      <p:pic>
        <p:nvPicPr>
          <p:cNvPr id="15" name="Content Placeholder 14" descr="An 8-carbon zigzag chain. Carbon 3 is double bonded to carbon 4.">
            <a:extLst>
              <a:ext uri="{FF2B5EF4-FFF2-40B4-BE49-F238E27FC236}">
                <a16:creationId xmlns:a16="http://schemas.microsoft.com/office/drawing/2014/main" id="{BAF7680E-474A-4FC0-A0AD-C2BF9FE10400}"/>
              </a:ext>
            </a:extLst>
          </p:cNvPr>
          <p:cNvPicPr>
            <a:picLocks noGrp="1" noChangeAspect="1"/>
          </p:cNvPicPr>
          <p:nvPr>
            <p:ph sz="quarter" idx="23"/>
          </p:nvPr>
        </p:nvPicPr>
        <p:blipFill>
          <a:blip r:embed="rId3"/>
          <a:stretch>
            <a:fillRect/>
          </a:stretch>
        </p:blipFill>
        <p:spPr>
          <a:xfrm>
            <a:off x="2045521" y="2690953"/>
            <a:ext cx="3017782" cy="536494"/>
          </a:xfrm>
          <a:prstGeom prst="rect">
            <a:avLst/>
          </a:prstGeom>
        </p:spPr>
      </p:pic>
      <p:sp>
        <p:nvSpPr>
          <p:cNvPr id="3" name="Content Placeholder 2">
            <a:extLst>
              <a:ext uri="{FF2B5EF4-FFF2-40B4-BE49-F238E27FC236}">
                <a16:creationId xmlns:a16="http://schemas.microsoft.com/office/drawing/2014/main" id="{FD312AB8-08A2-4FBD-B9E0-2A915DE79CA7}"/>
              </a:ext>
            </a:extLst>
          </p:cNvPr>
          <p:cNvSpPr>
            <a:spLocks noGrp="1"/>
          </p:cNvSpPr>
          <p:nvPr>
            <p:ph sz="quarter" idx="16"/>
          </p:nvPr>
        </p:nvSpPr>
        <p:spPr>
          <a:xfrm>
            <a:off x="457200" y="4262250"/>
            <a:ext cx="432000" cy="432000"/>
          </a:xfrm>
          <a:noFill/>
          <a:ln>
            <a:noFill/>
          </a:ln>
        </p:spPr>
        <p:txBody>
          <a:bodyPr lIns="0" tIns="0" rIns="0" bIns="0" anchor="t" anchorCtr="0"/>
          <a:lstStyle/>
          <a:p>
            <a:pPr marL="432" indent="0">
              <a:buNone/>
            </a:pPr>
            <a:r>
              <a:rPr lang="en-IN" sz="2400" dirty="0">
                <a:solidFill>
                  <a:schemeClr val="tx2"/>
                </a:solidFill>
              </a:rPr>
              <a:t>B.</a:t>
            </a:r>
          </a:p>
        </p:txBody>
      </p:sp>
      <p:pic>
        <p:nvPicPr>
          <p:cNvPr id="16" name="Content Placeholder 15" descr="The first 3 carbons are in a line. For long description in Notes pane, press F6.">
            <a:extLst>
              <a:ext uri="{FF2B5EF4-FFF2-40B4-BE49-F238E27FC236}">
                <a16:creationId xmlns:a16="http://schemas.microsoft.com/office/drawing/2014/main" id="{986E6483-777D-4924-AA69-20E7C1271B9A}"/>
              </a:ext>
            </a:extLst>
          </p:cNvPr>
          <p:cNvPicPr>
            <a:picLocks noGrp="1" noChangeAspect="1"/>
          </p:cNvPicPr>
          <p:nvPr>
            <p:ph sz="quarter" idx="22"/>
          </p:nvPr>
        </p:nvPicPr>
        <p:blipFill>
          <a:blip r:embed="rId4"/>
          <a:stretch>
            <a:fillRect/>
          </a:stretch>
        </p:blipFill>
        <p:spPr>
          <a:xfrm>
            <a:off x="2045521" y="4262400"/>
            <a:ext cx="3340898" cy="1597290"/>
          </a:xfrm>
          <a:prstGeom prst="rect">
            <a:avLst/>
          </a:prstGeom>
        </p:spPr>
      </p:pic>
    </p:spTree>
    <p:extLst>
      <p:ext uri="{BB962C8B-B14F-4D97-AF65-F5344CB8AC3E}">
        <p14:creationId xmlns:p14="http://schemas.microsoft.com/office/powerpoint/2010/main" val="2528182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1727-3168-4B91-B1CF-04F0C9097773}"/>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182D27ED-5029-4254-9691-4C865A9C9C64}"/>
              </a:ext>
            </a:extLst>
          </p:cNvPr>
          <p:cNvSpPr>
            <a:spLocks noGrp="1"/>
          </p:cNvSpPr>
          <p:nvPr>
            <p:ph sz="quarter" idx="14"/>
          </p:nvPr>
        </p:nvSpPr>
        <p:spPr>
          <a:xfrm>
            <a:off x="457199" y="1555200"/>
            <a:ext cx="8229600" cy="432000"/>
          </a:xfrm>
        </p:spPr>
        <p:txBody>
          <a:bodyPr/>
          <a:lstStyle/>
          <a:p>
            <a:pPr marL="432" indent="0">
              <a:buNone/>
            </a:pPr>
            <a:r>
              <a:rPr lang="en-IN" sz="2400" dirty="0">
                <a:solidFill>
                  <a:schemeClr val="tx1"/>
                </a:solidFill>
              </a:rPr>
              <a:t>Identify the following compounds as an alkene or alkyne:</a:t>
            </a:r>
          </a:p>
        </p:txBody>
      </p:sp>
      <p:sp>
        <p:nvSpPr>
          <p:cNvPr id="5" name="Content Placeholder 4">
            <a:extLst>
              <a:ext uri="{FF2B5EF4-FFF2-40B4-BE49-F238E27FC236}">
                <a16:creationId xmlns:a16="http://schemas.microsoft.com/office/drawing/2014/main" id="{88C6696D-4FB3-4721-96DA-43B6049CB18F}"/>
              </a:ext>
            </a:extLst>
          </p:cNvPr>
          <p:cNvSpPr>
            <a:spLocks noGrp="1"/>
          </p:cNvSpPr>
          <p:nvPr>
            <p:ph sz="quarter" idx="15"/>
          </p:nvPr>
        </p:nvSpPr>
        <p:spPr>
          <a:xfrm>
            <a:off x="457200" y="2743200"/>
            <a:ext cx="1332000" cy="432000"/>
          </a:xfrm>
        </p:spPr>
        <p:txBody>
          <a:bodyPr/>
          <a:lstStyle/>
          <a:p>
            <a:pPr marL="432" indent="0">
              <a:buNone/>
            </a:pPr>
            <a:r>
              <a:rPr lang="en-IN" sz="2400" dirty="0">
                <a:solidFill>
                  <a:schemeClr val="tx2"/>
                </a:solidFill>
              </a:rPr>
              <a:t>A. </a:t>
            </a:r>
            <a:r>
              <a:rPr lang="en-IN" sz="2400" dirty="0">
                <a:solidFill>
                  <a:schemeClr val="tx1"/>
                </a:solidFill>
              </a:rPr>
              <a:t>alkene</a:t>
            </a:r>
          </a:p>
        </p:txBody>
      </p:sp>
      <p:pic>
        <p:nvPicPr>
          <p:cNvPr id="15" name="Content Placeholder 14" descr="An 8-carbon zigzag chain. Carbon 3 is double bonded to carbon 4.">
            <a:extLst>
              <a:ext uri="{FF2B5EF4-FFF2-40B4-BE49-F238E27FC236}">
                <a16:creationId xmlns:a16="http://schemas.microsoft.com/office/drawing/2014/main" id="{BAF7680E-474A-4FC0-A0AD-C2BF9FE10400}"/>
              </a:ext>
            </a:extLst>
          </p:cNvPr>
          <p:cNvPicPr>
            <a:picLocks noGrp="1" noChangeAspect="1"/>
          </p:cNvPicPr>
          <p:nvPr>
            <p:ph sz="quarter" idx="23"/>
          </p:nvPr>
        </p:nvPicPr>
        <p:blipFill>
          <a:blip r:embed="rId3"/>
          <a:stretch>
            <a:fillRect/>
          </a:stretch>
        </p:blipFill>
        <p:spPr>
          <a:xfrm>
            <a:off x="2045521" y="2690953"/>
            <a:ext cx="3017782" cy="536494"/>
          </a:xfrm>
          <a:prstGeom prst="rect">
            <a:avLst/>
          </a:prstGeom>
        </p:spPr>
      </p:pic>
      <p:sp>
        <p:nvSpPr>
          <p:cNvPr id="3" name="Content Placeholder 2">
            <a:extLst>
              <a:ext uri="{FF2B5EF4-FFF2-40B4-BE49-F238E27FC236}">
                <a16:creationId xmlns:a16="http://schemas.microsoft.com/office/drawing/2014/main" id="{FD312AB8-08A2-4FBD-B9E0-2A915DE79CA7}"/>
              </a:ext>
            </a:extLst>
          </p:cNvPr>
          <p:cNvSpPr>
            <a:spLocks noGrp="1"/>
          </p:cNvSpPr>
          <p:nvPr>
            <p:ph sz="quarter" idx="16"/>
          </p:nvPr>
        </p:nvSpPr>
        <p:spPr>
          <a:xfrm>
            <a:off x="457200" y="4262250"/>
            <a:ext cx="1332000" cy="432000"/>
          </a:xfrm>
          <a:noFill/>
          <a:ln>
            <a:noFill/>
          </a:ln>
        </p:spPr>
        <p:txBody>
          <a:bodyPr lIns="0" tIns="0" rIns="0" bIns="0" anchor="t" anchorCtr="0"/>
          <a:lstStyle/>
          <a:p>
            <a:pPr marL="432" indent="0">
              <a:buNone/>
            </a:pPr>
            <a:r>
              <a:rPr lang="en-IN" sz="2400" dirty="0">
                <a:solidFill>
                  <a:schemeClr val="tx2"/>
                </a:solidFill>
              </a:rPr>
              <a:t>B. </a:t>
            </a:r>
            <a:r>
              <a:rPr lang="en-IN" sz="2400" dirty="0">
                <a:solidFill>
                  <a:schemeClr val="tx1"/>
                </a:solidFill>
              </a:rPr>
              <a:t>alkyne</a:t>
            </a:r>
          </a:p>
        </p:txBody>
      </p:sp>
      <p:pic>
        <p:nvPicPr>
          <p:cNvPr id="16" name="Content Placeholder 15" descr="The first 3 carbons are in a line. For long description in Notes pane, press F6.">
            <a:extLst>
              <a:ext uri="{FF2B5EF4-FFF2-40B4-BE49-F238E27FC236}">
                <a16:creationId xmlns:a16="http://schemas.microsoft.com/office/drawing/2014/main" id="{986E6483-777D-4924-AA69-20E7C1271B9A}"/>
              </a:ext>
            </a:extLst>
          </p:cNvPr>
          <p:cNvPicPr>
            <a:picLocks noGrp="1" noChangeAspect="1"/>
          </p:cNvPicPr>
          <p:nvPr>
            <p:ph sz="quarter" idx="22"/>
          </p:nvPr>
        </p:nvPicPr>
        <p:blipFill>
          <a:blip r:embed="rId4"/>
          <a:stretch>
            <a:fillRect/>
          </a:stretch>
        </p:blipFill>
        <p:spPr>
          <a:xfrm>
            <a:off x="2045521" y="4262400"/>
            <a:ext cx="3340898" cy="1597290"/>
          </a:xfrm>
          <a:prstGeom prst="rect">
            <a:avLst/>
          </a:prstGeom>
        </p:spPr>
      </p:pic>
    </p:spTree>
    <p:extLst>
      <p:ext uri="{BB962C8B-B14F-4D97-AF65-F5344CB8AC3E}">
        <p14:creationId xmlns:p14="http://schemas.microsoft.com/office/powerpoint/2010/main" val="2986713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B470-7315-436D-B0F0-6057EA4D9793}"/>
              </a:ext>
            </a:extLst>
          </p:cNvPr>
          <p:cNvSpPr>
            <a:spLocks noGrp="1"/>
          </p:cNvSpPr>
          <p:nvPr>
            <p:ph type="title"/>
          </p:nvPr>
        </p:nvSpPr>
        <p:spPr/>
        <p:txBody>
          <a:bodyPr/>
          <a:lstStyle/>
          <a:p>
            <a:r>
              <a:rPr lang="en-IN" sz="3400" dirty="0"/>
              <a:t>Naming Alkanes, Alkenes, and Alkynes</a:t>
            </a:r>
          </a:p>
        </p:txBody>
      </p:sp>
      <p:sp>
        <p:nvSpPr>
          <p:cNvPr id="3" name="Content Placeholder 2">
            <a:extLst>
              <a:ext uri="{FF2B5EF4-FFF2-40B4-BE49-F238E27FC236}">
                <a16:creationId xmlns:a16="http://schemas.microsoft.com/office/drawing/2014/main" id="{407D5D59-2D68-4EA9-8477-C31E6613670B}"/>
              </a:ext>
            </a:extLst>
          </p:cNvPr>
          <p:cNvSpPr>
            <a:spLocks noGrp="1"/>
          </p:cNvSpPr>
          <p:nvPr>
            <p:ph sz="quarter" idx="14"/>
          </p:nvPr>
        </p:nvSpPr>
        <p:spPr>
          <a:xfrm>
            <a:off x="457200" y="1555200"/>
            <a:ext cx="8232776" cy="1656000"/>
          </a:xfrm>
        </p:spPr>
        <p:txBody>
          <a:bodyPr/>
          <a:lstStyle/>
          <a:p>
            <a:pPr marL="432" indent="0">
              <a:buNone/>
            </a:pPr>
            <a:r>
              <a:rPr lang="en-IN" sz="2000" dirty="0"/>
              <a:t>The I</a:t>
            </a:r>
            <a:r>
              <a:rPr lang="en-IN" sz="100" dirty="0"/>
              <a:t> </a:t>
            </a:r>
            <a:r>
              <a:rPr lang="en-IN" sz="2000" dirty="0"/>
              <a:t>U</a:t>
            </a:r>
            <a:r>
              <a:rPr lang="en-IN" sz="100" dirty="0"/>
              <a:t> </a:t>
            </a:r>
            <a:r>
              <a:rPr lang="en-IN" sz="2000" dirty="0"/>
              <a:t>P</a:t>
            </a:r>
            <a:r>
              <a:rPr lang="en-IN" sz="100" dirty="0"/>
              <a:t> </a:t>
            </a:r>
            <a:r>
              <a:rPr lang="en-IN" sz="2000" dirty="0"/>
              <a:t>A</a:t>
            </a:r>
            <a:r>
              <a:rPr lang="en-IN" sz="100" dirty="0"/>
              <a:t> </a:t>
            </a:r>
            <a:r>
              <a:rPr lang="en-IN" sz="2000" dirty="0"/>
              <a:t>C names for alkenes and alkynes</a:t>
            </a:r>
          </a:p>
          <a:p>
            <a:r>
              <a:rPr lang="en-IN" sz="2000" dirty="0"/>
              <a:t>are similar to those of alkanes</a:t>
            </a:r>
          </a:p>
          <a:p>
            <a:r>
              <a:rPr lang="en-IN" sz="2000" dirty="0"/>
              <a:t>use the alkane name with the same number of carbon atoms, replacing the </a:t>
            </a:r>
            <a:r>
              <a:rPr lang="en-IN" sz="2000" b="1" dirty="0"/>
              <a:t>ane</a:t>
            </a:r>
            <a:r>
              <a:rPr lang="en-IN" sz="2000" dirty="0"/>
              <a:t> ending with </a:t>
            </a:r>
            <a:r>
              <a:rPr lang="en-IN" sz="2000" b="1" dirty="0"/>
              <a:t>ene</a:t>
            </a:r>
          </a:p>
        </p:txBody>
      </p:sp>
      <p:sp>
        <p:nvSpPr>
          <p:cNvPr id="4" name="Content Placeholder 3">
            <a:extLst>
              <a:ext uri="{FF2B5EF4-FFF2-40B4-BE49-F238E27FC236}">
                <a16:creationId xmlns:a16="http://schemas.microsoft.com/office/drawing/2014/main" id="{36F7FD45-69F3-40FA-A0C7-AD5DB6150DD9}"/>
              </a:ext>
            </a:extLst>
          </p:cNvPr>
          <p:cNvSpPr>
            <a:spLocks noGrp="1"/>
          </p:cNvSpPr>
          <p:nvPr>
            <p:ph sz="quarter" idx="15"/>
          </p:nvPr>
        </p:nvSpPr>
        <p:spPr>
          <a:xfrm>
            <a:off x="457200" y="3350097"/>
            <a:ext cx="8229600" cy="858366"/>
          </a:xfrm>
        </p:spPr>
        <p:txBody>
          <a:bodyPr/>
          <a:lstStyle/>
          <a:p>
            <a:pPr marL="432" indent="0">
              <a:buNone/>
            </a:pPr>
            <a:r>
              <a:rPr lang="en-IN" sz="2000" dirty="0"/>
              <a:t>Cyclic alkenes are named as cycloalkenes.</a:t>
            </a:r>
          </a:p>
          <a:p>
            <a:pPr marL="432" indent="0">
              <a:buNone/>
            </a:pPr>
            <a:r>
              <a:rPr lang="en-IN" sz="2000" b="1" dirty="0"/>
              <a:t>Table 11.6</a:t>
            </a:r>
            <a:r>
              <a:rPr lang="en-IN" sz="2000" dirty="0"/>
              <a:t> Comparison of Names for Alkanes, Alkenes, and Alkynes</a:t>
            </a:r>
          </a:p>
        </p:txBody>
      </p:sp>
      <p:pic>
        <p:nvPicPr>
          <p:cNvPr id="14" name="Content Placeholder 13" descr="A table shows examples of alkanes, alkenes, and alkynes. For long description in Notes pane, press F6.">
            <a:extLst>
              <a:ext uri="{FF2B5EF4-FFF2-40B4-BE49-F238E27FC236}">
                <a16:creationId xmlns:a16="http://schemas.microsoft.com/office/drawing/2014/main" id="{21E0AB94-90BF-40A6-9952-D71E11A778A2}"/>
              </a:ext>
            </a:extLst>
          </p:cNvPr>
          <p:cNvPicPr>
            <a:picLocks noGrp="1" noChangeAspect="1"/>
          </p:cNvPicPr>
          <p:nvPr>
            <p:ph sz="quarter" idx="16"/>
          </p:nvPr>
        </p:nvPicPr>
        <p:blipFill>
          <a:blip r:embed="rId3"/>
          <a:stretch>
            <a:fillRect/>
          </a:stretch>
        </p:blipFill>
        <p:spPr>
          <a:xfrm>
            <a:off x="752525" y="4366410"/>
            <a:ext cx="7638950" cy="1828959"/>
          </a:xfrm>
          <a:prstGeom prst="rect">
            <a:avLst/>
          </a:prstGeom>
        </p:spPr>
      </p:pic>
    </p:spTree>
    <p:extLst>
      <p:ext uri="{BB962C8B-B14F-4D97-AF65-F5344CB8AC3E}">
        <p14:creationId xmlns:p14="http://schemas.microsoft.com/office/powerpoint/2010/main" val="686034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1727-3168-4B91-B1CF-04F0C9097773}"/>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182D27ED-5029-4254-9691-4C865A9C9C64}"/>
              </a:ext>
            </a:extLst>
          </p:cNvPr>
          <p:cNvSpPr>
            <a:spLocks noGrp="1"/>
          </p:cNvSpPr>
          <p:nvPr>
            <p:ph sz="quarter" idx="14"/>
          </p:nvPr>
        </p:nvSpPr>
        <p:spPr>
          <a:xfrm>
            <a:off x="457199" y="1555200"/>
            <a:ext cx="8229600" cy="432000"/>
          </a:xfrm>
        </p:spPr>
        <p:txBody>
          <a:bodyPr/>
          <a:lstStyle/>
          <a:p>
            <a:pPr marL="432" indent="0">
              <a:buNone/>
            </a:pPr>
            <a:r>
              <a:rPr lang="en-IN" sz="2400" dirty="0">
                <a:solidFill>
                  <a:schemeClr val="tx1"/>
                </a:solidFill>
              </a:rPr>
              <a:t>Write I</a:t>
            </a:r>
            <a:r>
              <a:rPr lang="en-IN" sz="100" dirty="0">
                <a:solidFill>
                  <a:schemeClr val="tx1"/>
                </a:solidFill>
              </a:rPr>
              <a:t> </a:t>
            </a:r>
            <a:r>
              <a:rPr lang="en-IN" sz="2400" dirty="0">
                <a:solidFill>
                  <a:schemeClr val="tx1"/>
                </a:solidFill>
              </a:rPr>
              <a:t>U</a:t>
            </a:r>
            <a:r>
              <a:rPr lang="en-IN" sz="100" dirty="0">
                <a:solidFill>
                  <a:schemeClr val="tx1"/>
                </a:solidFill>
              </a:rPr>
              <a:t> </a:t>
            </a:r>
            <a:r>
              <a:rPr lang="en-IN" sz="2400" dirty="0">
                <a:solidFill>
                  <a:schemeClr val="tx1"/>
                </a:solidFill>
              </a:rPr>
              <a:t>P</a:t>
            </a:r>
            <a:r>
              <a:rPr lang="en-IN" sz="100" dirty="0">
                <a:solidFill>
                  <a:schemeClr val="tx1"/>
                </a:solidFill>
              </a:rPr>
              <a:t> </a:t>
            </a:r>
            <a:r>
              <a:rPr lang="en-IN" sz="2400" dirty="0">
                <a:solidFill>
                  <a:schemeClr val="tx1"/>
                </a:solidFill>
              </a:rPr>
              <a:t>A</a:t>
            </a:r>
            <a:r>
              <a:rPr lang="en-IN" sz="100" dirty="0">
                <a:solidFill>
                  <a:schemeClr val="tx1"/>
                </a:solidFill>
              </a:rPr>
              <a:t> </a:t>
            </a:r>
            <a:r>
              <a:rPr lang="en-IN" sz="2400" dirty="0">
                <a:solidFill>
                  <a:schemeClr val="tx1"/>
                </a:solidFill>
              </a:rPr>
              <a:t>C names for each of the following:</a:t>
            </a:r>
          </a:p>
        </p:txBody>
      </p:sp>
      <p:sp>
        <p:nvSpPr>
          <p:cNvPr id="5" name="Content Placeholder 4">
            <a:extLst>
              <a:ext uri="{FF2B5EF4-FFF2-40B4-BE49-F238E27FC236}">
                <a16:creationId xmlns:a16="http://schemas.microsoft.com/office/drawing/2014/main" id="{88C6696D-4FB3-4721-96DA-43B6049CB18F}"/>
              </a:ext>
            </a:extLst>
          </p:cNvPr>
          <p:cNvSpPr>
            <a:spLocks noGrp="1"/>
          </p:cNvSpPr>
          <p:nvPr>
            <p:ph sz="quarter" idx="15"/>
          </p:nvPr>
        </p:nvSpPr>
        <p:spPr>
          <a:xfrm>
            <a:off x="457200" y="2743200"/>
            <a:ext cx="432000" cy="432000"/>
          </a:xfrm>
        </p:spPr>
        <p:txBody>
          <a:bodyPr/>
          <a:lstStyle/>
          <a:p>
            <a:pPr marL="432" indent="0">
              <a:buNone/>
            </a:pPr>
            <a:r>
              <a:rPr lang="en-IN" sz="2400" dirty="0">
                <a:solidFill>
                  <a:schemeClr val="tx2"/>
                </a:solidFill>
              </a:rPr>
              <a:t>A.</a:t>
            </a:r>
          </a:p>
        </p:txBody>
      </p:sp>
      <p:pic>
        <p:nvPicPr>
          <p:cNvPr id="15" name="Content Placeholder 14" descr="A 5-carbon zigzag chain. Carbon 2 is double bonded to carbon 3. Carbon 4 is single bonded to a carbon below.">
            <a:extLst>
              <a:ext uri="{FF2B5EF4-FFF2-40B4-BE49-F238E27FC236}">
                <a16:creationId xmlns:a16="http://schemas.microsoft.com/office/drawing/2014/main" id="{089C2C6A-776B-4E16-BC6B-E85EAF2859FD}"/>
              </a:ext>
            </a:extLst>
          </p:cNvPr>
          <p:cNvPicPr>
            <a:picLocks noGrp="1" noChangeAspect="1"/>
          </p:cNvPicPr>
          <p:nvPr>
            <p:ph sz="quarter" idx="17"/>
          </p:nvPr>
        </p:nvPicPr>
        <p:blipFill>
          <a:blip r:embed="rId2"/>
          <a:stretch>
            <a:fillRect/>
          </a:stretch>
        </p:blipFill>
        <p:spPr>
          <a:xfrm>
            <a:off x="1039554" y="2424313"/>
            <a:ext cx="1676545" cy="1079086"/>
          </a:xfrm>
          <a:prstGeom prst="rect">
            <a:avLst/>
          </a:prstGeom>
        </p:spPr>
      </p:pic>
      <p:sp>
        <p:nvSpPr>
          <p:cNvPr id="3" name="Content Placeholder 2">
            <a:extLst>
              <a:ext uri="{FF2B5EF4-FFF2-40B4-BE49-F238E27FC236}">
                <a16:creationId xmlns:a16="http://schemas.microsoft.com/office/drawing/2014/main" id="{FD312AB8-08A2-4FBD-B9E0-2A915DE79CA7}"/>
              </a:ext>
            </a:extLst>
          </p:cNvPr>
          <p:cNvSpPr>
            <a:spLocks noGrp="1"/>
          </p:cNvSpPr>
          <p:nvPr>
            <p:ph sz="quarter" idx="16"/>
          </p:nvPr>
        </p:nvSpPr>
        <p:spPr>
          <a:xfrm>
            <a:off x="457200" y="3938400"/>
            <a:ext cx="432000" cy="432000"/>
          </a:xfrm>
          <a:noFill/>
          <a:ln>
            <a:noFill/>
          </a:ln>
        </p:spPr>
        <p:txBody>
          <a:bodyPr lIns="0" tIns="0" rIns="0" bIns="0" anchor="t" anchorCtr="0"/>
          <a:lstStyle/>
          <a:p>
            <a:pPr marL="432" indent="0">
              <a:buNone/>
            </a:pPr>
            <a:r>
              <a:rPr lang="en-IN" sz="2400" dirty="0">
                <a:solidFill>
                  <a:schemeClr val="tx2"/>
                </a:solidFill>
              </a:rPr>
              <a:t>B.</a:t>
            </a:r>
          </a:p>
        </p:txBody>
      </p:sp>
      <p:pic>
        <p:nvPicPr>
          <p:cNvPr id="16" name="Content Placeholder 15" descr="The first 3 carbons are in a zigzag pattern, then the next 3 carbons are in a straight line. The fourth carbon is triple bonded to carbon 5.">
            <a:extLst>
              <a:ext uri="{FF2B5EF4-FFF2-40B4-BE49-F238E27FC236}">
                <a16:creationId xmlns:a16="http://schemas.microsoft.com/office/drawing/2014/main" id="{1DAA68A1-805F-4C51-A838-2089F50B0BC4}"/>
              </a:ext>
            </a:extLst>
          </p:cNvPr>
          <p:cNvPicPr>
            <a:picLocks noGrp="1" noChangeAspect="1"/>
          </p:cNvPicPr>
          <p:nvPr>
            <p:ph sz="quarter" idx="18"/>
          </p:nvPr>
        </p:nvPicPr>
        <p:blipFill>
          <a:blip r:embed="rId3"/>
          <a:stretch>
            <a:fillRect/>
          </a:stretch>
        </p:blipFill>
        <p:spPr>
          <a:xfrm>
            <a:off x="1039554" y="3886153"/>
            <a:ext cx="2450804" cy="536494"/>
          </a:xfrm>
          <a:prstGeom prst="rect">
            <a:avLst/>
          </a:prstGeom>
        </p:spPr>
      </p:pic>
    </p:spTree>
    <p:extLst>
      <p:ext uri="{BB962C8B-B14F-4D97-AF65-F5344CB8AC3E}">
        <p14:creationId xmlns:p14="http://schemas.microsoft.com/office/powerpoint/2010/main" val="419749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6A7FEA-567E-4DCC-96E2-345884D2FF76}"/>
              </a:ext>
            </a:extLst>
          </p:cNvPr>
          <p:cNvSpPr>
            <a:spLocks noGrp="1"/>
          </p:cNvSpPr>
          <p:nvPr>
            <p:ph type="title"/>
          </p:nvPr>
        </p:nvSpPr>
        <p:spPr/>
        <p:txBody>
          <a:bodyPr/>
          <a:lstStyle/>
          <a:p>
            <a:r>
              <a:rPr lang="en-IN" dirty="0"/>
              <a:t>Solution 2 </a:t>
            </a:r>
            <a:r>
              <a:rPr lang="en-IN" sz="2000" b="0" baseline="0" dirty="0"/>
              <a:t>(1 of 3)</a:t>
            </a:r>
          </a:p>
        </p:txBody>
      </p:sp>
      <p:sp>
        <p:nvSpPr>
          <p:cNvPr id="8" name="Content Placeholder 7">
            <a:extLst>
              <a:ext uri="{FF2B5EF4-FFF2-40B4-BE49-F238E27FC236}">
                <a16:creationId xmlns:a16="http://schemas.microsoft.com/office/drawing/2014/main" id="{DD074C61-4FFF-479D-9743-CB24C69776B1}"/>
              </a:ext>
            </a:extLst>
          </p:cNvPr>
          <p:cNvSpPr>
            <a:spLocks noGrp="1"/>
          </p:cNvSpPr>
          <p:nvPr>
            <p:ph sz="quarter" idx="14"/>
          </p:nvPr>
        </p:nvSpPr>
        <p:spPr>
          <a:xfrm>
            <a:off x="457200" y="1555200"/>
            <a:ext cx="8229600" cy="792000"/>
          </a:xfrm>
        </p:spPr>
        <p:txBody>
          <a:bodyPr/>
          <a:lstStyle/>
          <a:p>
            <a:pPr marL="432" indent="0">
              <a:buNone/>
            </a:pPr>
            <a:r>
              <a:rPr lang="en-IN" sz="2400" b="1" dirty="0">
                <a:solidFill>
                  <a:schemeClr val="tx1"/>
                </a:solidFill>
              </a:rPr>
              <a:t>Step 1 Name the longest carbon chain that contains the double or triple bond.</a:t>
            </a:r>
          </a:p>
        </p:txBody>
      </p:sp>
      <p:sp>
        <p:nvSpPr>
          <p:cNvPr id="9" name="Content Placeholder 8">
            <a:extLst>
              <a:ext uri="{FF2B5EF4-FFF2-40B4-BE49-F238E27FC236}">
                <a16:creationId xmlns:a16="http://schemas.microsoft.com/office/drawing/2014/main" id="{803A739C-CC39-40DC-A698-E81305C81A4B}"/>
              </a:ext>
            </a:extLst>
          </p:cNvPr>
          <p:cNvSpPr>
            <a:spLocks noGrp="1"/>
          </p:cNvSpPr>
          <p:nvPr>
            <p:ph sz="quarter" idx="15"/>
          </p:nvPr>
        </p:nvSpPr>
        <p:spPr>
          <a:xfrm>
            <a:off x="457200" y="2509200"/>
            <a:ext cx="432000" cy="432000"/>
          </a:xfrm>
        </p:spPr>
        <p:txBody>
          <a:bodyPr/>
          <a:lstStyle/>
          <a:p>
            <a:pPr marL="432" indent="0">
              <a:buNone/>
            </a:pPr>
            <a:r>
              <a:rPr lang="en-IN" sz="2400" dirty="0">
                <a:solidFill>
                  <a:srgbClr val="007FA3"/>
                </a:solidFill>
              </a:rPr>
              <a:t>A.</a:t>
            </a:r>
          </a:p>
        </p:txBody>
      </p:sp>
      <p:graphicFrame>
        <p:nvGraphicFramePr>
          <p:cNvPr id="14" name="Table 17">
            <a:extLst>
              <a:ext uri="{FF2B5EF4-FFF2-40B4-BE49-F238E27FC236}">
                <a16:creationId xmlns:a16="http://schemas.microsoft.com/office/drawing/2014/main" id="{E8E2F574-FA38-4A55-8977-7787863EDB54}"/>
              </a:ext>
            </a:extLst>
          </p:cNvPr>
          <p:cNvGraphicFramePr>
            <a:graphicFrameLocks noGrp="1"/>
          </p:cNvGraphicFramePr>
          <p:nvPr>
            <p:ph sz="quarter" idx="16"/>
            <p:extLst/>
          </p:nvPr>
        </p:nvGraphicFramePr>
        <p:xfrm>
          <a:off x="1004400" y="2509200"/>
          <a:ext cx="7376400" cy="1036320"/>
        </p:xfrm>
        <a:graphic>
          <a:graphicData uri="http://schemas.openxmlformats.org/drawingml/2006/table">
            <a:tbl>
              <a:tblPr firstRow="1" bandRow="1">
                <a:tableStyleId>{2D5ABB26-0587-4C30-8999-92F81FD0307C}</a:tableStyleId>
              </a:tblPr>
              <a:tblGrid>
                <a:gridCol w="1555200">
                  <a:extLst>
                    <a:ext uri="{9D8B030D-6E8A-4147-A177-3AD203B41FA5}">
                      <a16:colId xmlns:a16="http://schemas.microsoft.com/office/drawing/2014/main" val="2905467696"/>
                    </a:ext>
                  </a:extLst>
                </a:gridCol>
                <a:gridCol w="2599200">
                  <a:extLst>
                    <a:ext uri="{9D8B030D-6E8A-4147-A177-3AD203B41FA5}">
                      <a16:colId xmlns:a16="http://schemas.microsoft.com/office/drawing/2014/main" val="3263916140"/>
                    </a:ext>
                  </a:extLst>
                </a:gridCol>
                <a:gridCol w="1191600">
                  <a:extLst>
                    <a:ext uri="{9D8B030D-6E8A-4147-A177-3AD203B41FA5}">
                      <a16:colId xmlns:a16="http://schemas.microsoft.com/office/drawing/2014/main" val="3876736844"/>
                    </a:ext>
                  </a:extLst>
                </a:gridCol>
                <a:gridCol w="2030400">
                  <a:extLst>
                    <a:ext uri="{9D8B030D-6E8A-4147-A177-3AD203B41FA5}">
                      <a16:colId xmlns:a16="http://schemas.microsoft.com/office/drawing/2014/main" val="1979411350"/>
                    </a:ext>
                  </a:extLst>
                </a:gridCol>
              </a:tblGrid>
              <a:tr h="370840">
                <a:tc>
                  <a:txBody>
                    <a:bodyPr/>
                    <a:lstStyle/>
                    <a:p>
                      <a:r>
                        <a:rPr lang="en-IN" b="1" dirty="0">
                          <a:solidFill>
                            <a:schemeClr val="tx1"/>
                          </a:solidFill>
                          <a:latin typeface="+mn-lt"/>
                        </a:rPr>
                        <a:t>Analyze </a:t>
                      </a:r>
                      <a:r>
                        <a:rPr lang="en-US" b="1" dirty="0">
                          <a:solidFill>
                            <a:schemeClr val="tx1"/>
                          </a:solidFill>
                          <a:latin typeface="+mn-lt"/>
                        </a:rPr>
                        <a:t>the Problem</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Given</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Need</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Connect</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449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dirty="0">
                          <a:solidFill>
                            <a:schemeClr val="tx1"/>
                          </a:solidFill>
                          <a:latin typeface="+mn-lt"/>
                        </a:rPr>
                        <a:t>Analyze </a:t>
                      </a:r>
                      <a:r>
                        <a:rPr lang="en-US" sz="100" b="1" dirty="0">
                          <a:solidFill>
                            <a:schemeClr val="tx1"/>
                          </a:solidFill>
                          <a:latin typeface="+mn-lt"/>
                        </a:rPr>
                        <a:t>the Problem</a:t>
                      </a:r>
                      <a:endParaRPr lang="en-IN" sz="100" b="1"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five carbon chain</a:t>
                      </a:r>
                      <a:r>
                        <a:rPr lang="en-US" b="1" dirty="0">
                          <a:solidFill>
                            <a:schemeClr val="tx1"/>
                          </a:solidFill>
                          <a:latin typeface="+mn-lt"/>
                        </a:rPr>
                        <a:t>, </a:t>
                      </a:r>
                      <a:r>
                        <a:rPr lang="en-US" dirty="0">
                          <a:solidFill>
                            <a:schemeClr val="tx1"/>
                          </a:solidFill>
                          <a:latin typeface="+mn-lt"/>
                        </a:rPr>
                        <a:t>double bond, methyl group</a:t>
                      </a:r>
                      <a:endParaRPr lang="en-IN"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I</a:t>
                      </a:r>
                      <a:r>
                        <a:rPr lang="en-US" sz="100" baseline="0" dirty="0">
                          <a:solidFill>
                            <a:schemeClr val="tx1"/>
                          </a:solidFill>
                          <a:latin typeface="+mn-lt"/>
                        </a:rPr>
                        <a:t> </a:t>
                      </a:r>
                      <a:r>
                        <a:rPr lang="en-US" dirty="0">
                          <a:solidFill>
                            <a:schemeClr val="tx1"/>
                          </a:solidFill>
                          <a:latin typeface="+mn-lt"/>
                        </a:rPr>
                        <a:t>U</a:t>
                      </a:r>
                      <a:r>
                        <a:rPr lang="en-US" sz="100" baseline="0" dirty="0">
                          <a:solidFill>
                            <a:schemeClr val="tx1"/>
                          </a:solidFill>
                          <a:latin typeface="+mn-lt"/>
                        </a:rPr>
                        <a:t> </a:t>
                      </a:r>
                      <a:r>
                        <a:rPr lang="en-US" dirty="0">
                          <a:solidFill>
                            <a:schemeClr val="tx1"/>
                          </a:solidFill>
                          <a:latin typeface="+mn-lt"/>
                        </a:rPr>
                        <a:t>P</a:t>
                      </a:r>
                      <a:r>
                        <a:rPr lang="en-US" sz="100" baseline="0" dirty="0">
                          <a:solidFill>
                            <a:schemeClr val="tx1"/>
                          </a:solidFill>
                          <a:latin typeface="+mn-lt"/>
                        </a:rPr>
                        <a:t> </a:t>
                      </a:r>
                      <a:r>
                        <a:rPr lang="en-US" dirty="0">
                          <a:solidFill>
                            <a:schemeClr val="tx1"/>
                          </a:solidFill>
                          <a:latin typeface="+mn-lt"/>
                        </a:rPr>
                        <a:t>A</a:t>
                      </a:r>
                      <a:r>
                        <a:rPr lang="en-US" sz="100" baseline="0" dirty="0">
                          <a:solidFill>
                            <a:schemeClr val="tx1"/>
                          </a:solidFill>
                          <a:latin typeface="+mn-lt"/>
                        </a:rPr>
                        <a:t> </a:t>
                      </a:r>
                      <a:r>
                        <a:rPr lang="en-US" dirty="0">
                          <a:solidFill>
                            <a:schemeClr val="tx1"/>
                          </a:solidFill>
                          <a:latin typeface="+mn-lt"/>
                        </a:rPr>
                        <a:t>C name</a:t>
                      </a:r>
                      <a:endParaRPr lang="en-IN"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replace the </a:t>
                      </a:r>
                      <a:r>
                        <a:rPr lang="en-US" b="1" i="0" dirty="0">
                          <a:solidFill>
                            <a:schemeClr val="tx1"/>
                          </a:solidFill>
                          <a:latin typeface="+mn-lt"/>
                        </a:rPr>
                        <a:t>ane</a:t>
                      </a:r>
                      <a:r>
                        <a:rPr lang="en-US" dirty="0">
                          <a:solidFill>
                            <a:schemeClr val="tx1"/>
                          </a:solidFill>
                          <a:latin typeface="+mn-lt"/>
                        </a:rPr>
                        <a:t> of the alkane name with </a:t>
                      </a:r>
                      <a:r>
                        <a:rPr lang="en-US" b="1" i="0" dirty="0">
                          <a:solidFill>
                            <a:schemeClr val="tx1"/>
                          </a:solidFill>
                          <a:latin typeface="+mn-lt"/>
                        </a:rPr>
                        <a:t>ene</a:t>
                      </a:r>
                      <a:endParaRPr lang="en-IN" b="1" i="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368216"/>
                  </a:ext>
                </a:extLst>
              </a:tr>
            </a:tbl>
          </a:graphicData>
        </a:graphic>
      </p:graphicFrame>
      <p:pic>
        <p:nvPicPr>
          <p:cNvPr id="18" name="Content Placeholder 17" descr="The first 3 carbons are in a zigzag pattern, then the next 3 carbons are in a straight line. The fourth carbon is triple bonded to carbon 5.">
            <a:extLst>
              <a:ext uri="{FF2B5EF4-FFF2-40B4-BE49-F238E27FC236}">
                <a16:creationId xmlns:a16="http://schemas.microsoft.com/office/drawing/2014/main" id="{1DE0AFED-487C-4C73-B7AB-0E20AD99811F}"/>
              </a:ext>
            </a:extLst>
          </p:cNvPr>
          <p:cNvPicPr>
            <a:picLocks noGrp="1" noChangeAspect="1"/>
          </p:cNvPicPr>
          <p:nvPr>
            <p:ph sz="quarter" idx="17"/>
          </p:nvPr>
        </p:nvPicPr>
        <p:blipFill>
          <a:blip r:embed="rId2"/>
          <a:stretch>
            <a:fillRect/>
          </a:stretch>
        </p:blipFill>
        <p:spPr>
          <a:xfrm>
            <a:off x="1005742" y="3686400"/>
            <a:ext cx="1219306" cy="780356"/>
          </a:xfrm>
          <a:prstGeom prst="rect">
            <a:avLst/>
          </a:prstGeom>
        </p:spPr>
      </p:pic>
      <p:sp>
        <p:nvSpPr>
          <p:cNvPr id="12" name="Content Placeholder 11">
            <a:extLst>
              <a:ext uri="{FF2B5EF4-FFF2-40B4-BE49-F238E27FC236}">
                <a16:creationId xmlns:a16="http://schemas.microsoft.com/office/drawing/2014/main" id="{CC0FE44B-17AD-41FC-ABC9-7A1EFC09E86D}"/>
              </a:ext>
            </a:extLst>
          </p:cNvPr>
          <p:cNvSpPr>
            <a:spLocks noGrp="1"/>
          </p:cNvSpPr>
          <p:nvPr>
            <p:ph sz="quarter" idx="18"/>
          </p:nvPr>
        </p:nvSpPr>
        <p:spPr>
          <a:xfrm>
            <a:off x="3240000" y="3860578"/>
            <a:ext cx="3957058" cy="432000"/>
          </a:xfrm>
        </p:spPr>
        <p:txBody>
          <a:bodyPr/>
          <a:lstStyle/>
          <a:p>
            <a:pPr marL="432" indent="0">
              <a:buNone/>
            </a:pPr>
            <a:r>
              <a:rPr lang="en-IN" sz="2400" dirty="0"/>
              <a:t>five carbon atoms—pentene</a:t>
            </a:r>
          </a:p>
        </p:txBody>
      </p:sp>
      <p:sp>
        <p:nvSpPr>
          <p:cNvPr id="2" name="Content Placeholder 1">
            <a:extLst>
              <a:ext uri="{FF2B5EF4-FFF2-40B4-BE49-F238E27FC236}">
                <a16:creationId xmlns:a16="http://schemas.microsoft.com/office/drawing/2014/main" id="{B4B508EA-8DC6-466E-BF68-8E8C76E3A6D5}"/>
              </a:ext>
            </a:extLst>
          </p:cNvPr>
          <p:cNvSpPr>
            <a:spLocks noGrp="1"/>
          </p:cNvSpPr>
          <p:nvPr>
            <p:ph sz="quarter" idx="19"/>
          </p:nvPr>
        </p:nvSpPr>
        <p:spPr>
          <a:xfrm>
            <a:off x="457200" y="4683600"/>
            <a:ext cx="432000" cy="432000"/>
          </a:xfrm>
          <a:noFill/>
          <a:ln>
            <a:noFill/>
          </a:ln>
        </p:spPr>
        <p:txBody>
          <a:bodyPr lIns="0" tIns="0" rIns="0" bIns="0" anchor="t" anchorCtr="0"/>
          <a:lstStyle/>
          <a:p>
            <a:pPr marL="432" indent="0">
              <a:buNone/>
            </a:pPr>
            <a:r>
              <a:rPr lang="en-IN" sz="2400" dirty="0">
                <a:solidFill>
                  <a:srgbClr val="007FA3"/>
                </a:solidFill>
              </a:rPr>
              <a:t>B.</a:t>
            </a:r>
          </a:p>
        </p:txBody>
      </p:sp>
      <p:graphicFrame>
        <p:nvGraphicFramePr>
          <p:cNvPr id="19" name="Table 19">
            <a:extLst>
              <a:ext uri="{FF2B5EF4-FFF2-40B4-BE49-F238E27FC236}">
                <a16:creationId xmlns:a16="http://schemas.microsoft.com/office/drawing/2014/main" id="{ACA7C619-C72F-48AE-830A-31D4913AAE1A}"/>
              </a:ext>
            </a:extLst>
          </p:cNvPr>
          <p:cNvGraphicFramePr>
            <a:graphicFrameLocks noGrp="1"/>
          </p:cNvGraphicFramePr>
          <p:nvPr>
            <p:ph sz="quarter" idx="20"/>
            <p:extLst/>
          </p:nvPr>
        </p:nvGraphicFramePr>
        <p:xfrm>
          <a:off x="1004400" y="4683600"/>
          <a:ext cx="7376400" cy="1036320"/>
        </p:xfrm>
        <a:graphic>
          <a:graphicData uri="http://schemas.openxmlformats.org/drawingml/2006/table">
            <a:tbl>
              <a:tblPr firstRow="1" bandRow="1">
                <a:tableStyleId>{2D5ABB26-0587-4C30-8999-92F81FD0307C}</a:tableStyleId>
              </a:tblPr>
              <a:tblGrid>
                <a:gridCol w="1555200">
                  <a:extLst>
                    <a:ext uri="{9D8B030D-6E8A-4147-A177-3AD203B41FA5}">
                      <a16:colId xmlns:a16="http://schemas.microsoft.com/office/drawing/2014/main" val="370330683"/>
                    </a:ext>
                  </a:extLst>
                </a:gridCol>
                <a:gridCol w="2599200">
                  <a:extLst>
                    <a:ext uri="{9D8B030D-6E8A-4147-A177-3AD203B41FA5}">
                      <a16:colId xmlns:a16="http://schemas.microsoft.com/office/drawing/2014/main" val="3863536016"/>
                    </a:ext>
                  </a:extLst>
                </a:gridCol>
                <a:gridCol w="1191600">
                  <a:extLst>
                    <a:ext uri="{9D8B030D-6E8A-4147-A177-3AD203B41FA5}">
                      <a16:colId xmlns:a16="http://schemas.microsoft.com/office/drawing/2014/main" val="674461198"/>
                    </a:ext>
                  </a:extLst>
                </a:gridCol>
                <a:gridCol w="2030400">
                  <a:extLst>
                    <a:ext uri="{9D8B030D-6E8A-4147-A177-3AD203B41FA5}">
                      <a16:colId xmlns:a16="http://schemas.microsoft.com/office/drawing/2014/main" val="3965834432"/>
                    </a:ext>
                  </a:extLst>
                </a:gridCol>
              </a:tblGrid>
              <a:tr h="370840">
                <a:tc>
                  <a:txBody>
                    <a:bodyPr/>
                    <a:lstStyle/>
                    <a:p>
                      <a:r>
                        <a:rPr lang="en-IN" b="1" dirty="0">
                          <a:solidFill>
                            <a:schemeClr val="tx1"/>
                          </a:solidFill>
                          <a:latin typeface="+mn-lt"/>
                        </a:rPr>
                        <a:t>Analyze </a:t>
                      </a:r>
                      <a:r>
                        <a:rPr lang="en-US" b="1" dirty="0">
                          <a:solidFill>
                            <a:schemeClr val="tx1"/>
                          </a:solidFill>
                          <a:latin typeface="+mn-lt"/>
                        </a:rPr>
                        <a:t>the Problem</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Given</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Need</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Connect</a:t>
                      </a:r>
                      <a:endParaRPr lang="en-IN" b="1" dirty="0">
                        <a:solidFill>
                          <a:schemeClr val="tx1"/>
                        </a:solidFill>
                        <a:latin typeface="+mn-lt"/>
                      </a:endParaRPr>
                    </a:p>
                  </a:txBody>
                  <a:tcPr marL="110642" marR="110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51034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dirty="0">
                          <a:solidFill>
                            <a:schemeClr val="tx1"/>
                          </a:solidFill>
                          <a:latin typeface="+mn-lt"/>
                        </a:rPr>
                        <a:t>Analyze </a:t>
                      </a:r>
                      <a:r>
                        <a:rPr lang="en-US" sz="100" b="1" dirty="0">
                          <a:solidFill>
                            <a:schemeClr val="tx1"/>
                          </a:solidFill>
                          <a:latin typeface="+mn-lt"/>
                        </a:rPr>
                        <a:t>the Problem</a:t>
                      </a:r>
                      <a:endParaRPr lang="en-IN" sz="100" b="1"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six carbon chain, triple bond</a:t>
                      </a:r>
                      <a:endParaRPr lang="en-IN"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I</a:t>
                      </a:r>
                      <a:r>
                        <a:rPr lang="en-US" sz="100" baseline="0" dirty="0">
                          <a:solidFill>
                            <a:schemeClr val="tx1"/>
                          </a:solidFill>
                          <a:latin typeface="+mn-lt"/>
                        </a:rPr>
                        <a:t> </a:t>
                      </a:r>
                      <a:r>
                        <a:rPr lang="en-US" dirty="0">
                          <a:solidFill>
                            <a:schemeClr val="tx1"/>
                          </a:solidFill>
                          <a:latin typeface="+mn-lt"/>
                        </a:rPr>
                        <a:t>U</a:t>
                      </a:r>
                      <a:r>
                        <a:rPr lang="en-US" sz="100" baseline="0" dirty="0">
                          <a:solidFill>
                            <a:schemeClr val="tx1"/>
                          </a:solidFill>
                          <a:latin typeface="+mn-lt"/>
                        </a:rPr>
                        <a:t> </a:t>
                      </a:r>
                      <a:r>
                        <a:rPr lang="en-US" dirty="0">
                          <a:solidFill>
                            <a:schemeClr val="tx1"/>
                          </a:solidFill>
                          <a:latin typeface="+mn-lt"/>
                        </a:rPr>
                        <a:t>P</a:t>
                      </a:r>
                      <a:r>
                        <a:rPr lang="en-US" sz="100" baseline="0" dirty="0">
                          <a:solidFill>
                            <a:schemeClr val="tx1"/>
                          </a:solidFill>
                          <a:latin typeface="+mn-lt"/>
                        </a:rPr>
                        <a:t> </a:t>
                      </a:r>
                      <a:r>
                        <a:rPr lang="en-US" dirty="0">
                          <a:solidFill>
                            <a:schemeClr val="tx1"/>
                          </a:solidFill>
                          <a:latin typeface="+mn-lt"/>
                        </a:rPr>
                        <a:t>A</a:t>
                      </a:r>
                      <a:r>
                        <a:rPr lang="en-US" sz="100" baseline="0" dirty="0">
                          <a:solidFill>
                            <a:schemeClr val="tx1"/>
                          </a:solidFill>
                          <a:latin typeface="+mn-lt"/>
                        </a:rPr>
                        <a:t> </a:t>
                      </a:r>
                      <a:r>
                        <a:rPr lang="en-US" dirty="0">
                          <a:solidFill>
                            <a:schemeClr val="tx1"/>
                          </a:solidFill>
                          <a:latin typeface="+mn-lt"/>
                        </a:rPr>
                        <a:t>C name</a:t>
                      </a:r>
                      <a:endParaRPr lang="en-IN"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replace the </a:t>
                      </a:r>
                      <a:r>
                        <a:rPr lang="en-US" b="1" i="0" dirty="0">
                          <a:solidFill>
                            <a:schemeClr val="tx1"/>
                          </a:solidFill>
                          <a:latin typeface="+mn-lt"/>
                        </a:rPr>
                        <a:t>ane</a:t>
                      </a:r>
                      <a:r>
                        <a:rPr lang="en-US" dirty="0">
                          <a:solidFill>
                            <a:schemeClr val="tx1"/>
                          </a:solidFill>
                          <a:latin typeface="+mn-lt"/>
                        </a:rPr>
                        <a:t> of the alkane name with </a:t>
                      </a:r>
                      <a:r>
                        <a:rPr lang="en-US" b="1" i="0" dirty="0">
                          <a:solidFill>
                            <a:schemeClr val="tx1"/>
                          </a:solidFill>
                          <a:latin typeface="+mn-lt"/>
                        </a:rPr>
                        <a:t>yne</a:t>
                      </a:r>
                      <a:endParaRPr lang="en-IN" b="1" i="0" dirty="0">
                        <a:solidFill>
                          <a:schemeClr val="tx1"/>
                        </a:solidFill>
                        <a:latin typeface="+mn-lt"/>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6374145"/>
                  </a:ext>
                </a:extLst>
              </a:tr>
            </a:tbl>
          </a:graphicData>
        </a:graphic>
      </p:graphicFrame>
      <p:pic>
        <p:nvPicPr>
          <p:cNvPr id="20" name="Content Placeholder 19" descr="The first 3 carbons are in a zigzag pattern, then the next 3 carbons are in a straight line. The fourth carbon is triple bonded to carbon 5.">
            <a:extLst>
              <a:ext uri="{FF2B5EF4-FFF2-40B4-BE49-F238E27FC236}">
                <a16:creationId xmlns:a16="http://schemas.microsoft.com/office/drawing/2014/main" id="{52D3259A-30E0-4DF0-8CDE-140C2F2C8469}"/>
              </a:ext>
            </a:extLst>
          </p:cNvPr>
          <p:cNvPicPr>
            <a:picLocks noGrp="1" noChangeAspect="1"/>
          </p:cNvPicPr>
          <p:nvPr>
            <p:ph sz="quarter" idx="21"/>
          </p:nvPr>
        </p:nvPicPr>
        <p:blipFill>
          <a:blip r:embed="rId3"/>
          <a:stretch>
            <a:fillRect/>
          </a:stretch>
        </p:blipFill>
        <p:spPr>
          <a:xfrm>
            <a:off x="1005742" y="5880801"/>
            <a:ext cx="1755800" cy="384081"/>
          </a:xfrm>
          <a:prstGeom prst="rect">
            <a:avLst/>
          </a:prstGeom>
        </p:spPr>
      </p:pic>
      <p:sp>
        <p:nvSpPr>
          <p:cNvPr id="5" name="Content Placeholder 4">
            <a:extLst>
              <a:ext uri="{FF2B5EF4-FFF2-40B4-BE49-F238E27FC236}">
                <a16:creationId xmlns:a16="http://schemas.microsoft.com/office/drawing/2014/main" id="{5DDAF5D2-4BE8-4AD5-A9CD-93A18F096010}"/>
              </a:ext>
            </a:extLst>
          </p:cNvPr>
          <p:cNvSpPr>
            <a:spLocks noGrp="1"/>
          </p:cNvSpPr>
          <p:nvPr>
            <p:ph sz="quarter" idx="22"/>
          </p:nvPr>
        </p:nvSpPr>
        <p:spPr>
          <a:xfrm>
            <a:off x="3239999" y="5899729"/>
            <a:ext cx="3956400" cy="432000"/>
          </a:xfrm>
          <a:noFill/>
          <a:ln>
            <a:noFill/>
          </a:ln>
        </p:spPr>
        <p:txBody>
          <a:bodyPr lIns="0" tIns="0" rIns="0" bIns="0" anchor="t" anchorCtr="0"/>
          <a:lstStyle/>
          <a:p>
            <a:pPr marL="432" indent="0">
              <a:buNone/>
            </a:pPr>
            <a:r>
              <a:rPr lang="en-IN" sz="2400" dirty="0"/>
              <a:t>six carbon atoms—</a:t>
            </a:r>
            <a:r>
              <a:rPr lang="en-IN" sz="2400" dirty="0" err="1"/>
              <a:t>hexyne</a:t>
            </a:r>
            <a:endParaRPr lang="en-IN" sz="2400" dirty="0"/>
          </a:p>
        </p:txBody>
      </p:sp>
    </p:spTree>
    <p:extLst>
      <p:ext uri="{BB962C8B-B14F-4D97-AF65-F5344CB8AC3E}">
        <p14:creationId xmlns:p14="http://schemas.microsoft.com/office/powerpoint/2010/main" val="231459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21DE-766C-4AE7-9FBD-D3E7DEE4A456}"/>
              </a:ext>
            </a:extLst>
          </p:cNvPr>
          <p:cNvSpPr>
            <a:spLocks noGrp="1"/>
          </p:cNvSpPr>
          <p:nvPr>
            <p:ph type="title"/>
          </p:nvPr>
        </p:nvSpPr>
        <p:spPr/>
        <p:txBody>
          <a:bodyPr/>
          <a:lstStyle/>
          <a:p>
            <a:r>
              <a:rPr lang="en-IN" sz="3400" dirty="0"/>
              <a:t>Comparing Organic and Inorganic Compounds</a:t>
            </a:r>
          </a:p>
        </p:txBody>
      </p:sp>
      <p:sp>
        <p:nvSpPr>
          <p:cNvPr id="3" name="Content Placeholder 2">
            <a:extLst>
              <a:ext uri="{FF2B5EF4-FFF2-40B4-BE49-F238E27FC236}">
                <a16:creationId xmlns:a16="http://schemas.microsoft.com/office/drawing/2014/main" id="{E19C0E49-25C4-44FF-A458-DF8E9101BD54}"/>
              </a:ext>
            </a:extLst>
          </p:cNvPr>
          <p:cNvSpPr>
            <a:spLocks noGrp="1"/>
          </p:cNvSpPr>
          <p:nvPr>
            <p:ph sz="quarter" idx="13"/>
          </p:nvPr>
        </p:nvSpPr>
        <p:spPr>
          <a:xfrm>
            <a:off x="457200" y="1556327"/>
            <a:ext cx="8229600" cy="324000"/>
          </a:xfrm>
        </p:spPr>
        <p:txBody>
          <a:bodyPr/>
          <a:lstStyle/>
          <a:p>
            <a:pPr marL="432" indent="0">
              <a:buNone/>
            </a:pPr>
            <a:r>
              <a:rPr lang="en-IN" sz="2000" b="1" dirty="0"/>
              <a:t>Table 11.1</a:t>
            </a:r>
            <a:r>
              <a:rPr lang="en-IN" sz="2000" dirty="0"/>
              <a:t> Some Properties of Organic and Inorganic Compounds</a:t>
            </a:r>
          </a:p>
        </p:txBody>
      </p:sp>
      <p:graphicFrame>
        <p:nvGraphicFramePr>
          <p:cNvPr id="6" name="Table 6">
            <a:extLst>
              <a:ext uri="{FF2B5EF4-FFF2-40B4-BE49-F238E27FC236}">
                <a16:creationId xmlns:a16="http://schemas.microsoft.com/office/drawing/2014/main" id="{CB3F3902-C526-4AA5-B8B9-AEB445C3D079}"/>
              </a:ext>
            </a:extLst>
          </p:cNvPr>
          <p:cNvGraphicFramePr>
            <a:graphicFrameLocks noGrp="1"/>
          </p:cNvGraphicFramePr>
          <p:nvPr>
            <p:ph sz="quarter" idx="14"/>
            <p:extLst>
              <p:ext uri="{D42A27DB-BD31-4B8C-83A1-F6EECF244321}">
                <p14:modId xmlns:p14="http://schemas.microsoft.com/office/powerpoint/2010/main" val="977573737"/>
              </p:ext>
            </p:extLst>
          </p:nvPr>
        </p:nvGraphicFramePr>
        <p:xfrm>
          <a:off x="457200" y="1992771"/>
          <a:ext cx="8274750" cy="4353560"/>
        </p:xfrm>
        <a:graphic>
          <a:graphicData uri="http://schemas.openxmlformats.org/drawingml/2006/table">
            <a:tbl>
              <a:tblPr firstRow="1" bandRow="1">
                <a:tableStyleId>{2D5ABB26-0587-4C30-8999-92F81FD0307C}</a:tableStyleId>
              </a:tblPr>
              <a:tblGrid>
                <a:gridCol w="1364400">
                  <a:extLst>
                    <a:ext uri="{9D8B030D-6E8A-4147-A177-3AD203B41FA5}">
                      <a16:colId xmlns:a16="http://schemas.microsoft.com/office/drawing/2014/main" val="197182669"/>
                    </a:ext>
                  </a:extLst>
                </a:gridCol>
                <a:gridCol w="2152800">
                  <a:extLst>
                    <a:ext uri="{9D8B030D-6E8A-4147-A177-3AD203B41FA5}">
                      <a16:colId xmlns:a16="http://schemas.microsoft.com/office/drawing/2014/main" val="4021345727"/>
                    </a:ext>
                  </a:extLst>
                </a:gridCol>
                <a:gridCol w="1533600">
                  <a:extLst>
                    <a:ext uri="{9D8B030D-6E8A-4147-A177-3AD203B41FA5}">
                      <a16:colId xmlns:a16="http://schemas.microsoft.com/office/drawing/2014/main" val="3571819114"/>
                    </a:ext>
                  </a:extLst>
                </a:gridCol>
                <a:gridCol w="1711950">
                  <a:extLst>
                    <a:ext uri="{9D8B030D-6E8A-4147-A177-3AD203B41FA5}">
                      <a16:colId xmlns:a16="http://schemas.microsoft.com/office/drawing/2014/main" val="1402592202"/>
                    </a:ext>
                  </a:extLst>
                </a:gridCol>
                <a:gridCol w="1512000">
                  <a:extLst>
                    <a:ext uri="{9D8B030D-6E8A-4147-A177-3AD203B41FA5}">
                      <a16:colId xmlns:a16="http://schemas.microsoft.com/office/drawing/2014/main" val="402853576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Property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Organic</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i="0" u="none" strike="noStrike" cap="none" baseline="-25000" dirty="0">
                          <a:solidFill>
                            <a:schemeClr val="tx1"/>
                          </a:solidFill>
                          <a:latin typeface="+mn-lt"/>
                          <a:ea typeface="+mn-ea"/>
                          <a:cs typeface="+mn-cs"/>
                          <a:sym typeface="Arial"/>
                        </a:rPr>
                        <a:t>Example:</a:t>
                      </a:r>
                      <a:r>
                        <a:rPr lang="en-US" sz="100" b="1" i="0" u="none" strike="noStrike" cap="none" baseline="0" dirty="0">
                          <a:solidFill>
                            <a:schemeClr val="tx1"/>
                          </a:solidFill>
                          <a:latin typeface="+mn-lt"/>
                          <a:ea typeface="+mn-ea"/>
                          <a:cs typeface="+mn-cs"/>
                          <a:sym typeface="Arial"/>
                        </a:rPr>
                        <a:t> </a:t>
                      </a:r>
                      <a:r>
                        <a:rPr lang="pt-BR" sz="100" b="1" i="0" u="none" strike="noStrike" cap="none" baseline="0" dirty="0">
                          <a:solidFill>
                            <a:schemeClr val="tx1"/>
                          </a:solidFill>
                          <a:latin typeface="+mn-lt"/>
                          <a:ea typeface="+mn-ea"/>
                          <a:cs typeface="+mn-cs"/>
                          <a:sym typeface="Arial"/>
                        </a:rPr>
                        <a:t>C sub 3 H sub 8</a:t>
                      </a:r>
                      <a:endParaRPr lang="en-IN" sz="100" b="1" i="0" u="none" strike="noStrike" cap="none" baseline="-2500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Inorganic</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Example: N</a:t>
                      </a:r>
                      <a:r>
                        <a:rPr lang="en-IN" sz="100" b="1" i="0" u="none" strike="noStrike" cap="none" baseline="0" dirty="0">
                          <a:solidFill>
                            <a:schemeClr val="tx1"/>
                          </a:solidFill>
                          <a:latin typeface="+mn-lt"/>
                          <a:ea typeface="+mn-ea"/>
                          <a:cs typeface="+mn-cs"/>
                          <a:sym typeface="Arial"/>
                        </a:rPr>
                        <a:t> </a:t>
                      </a:r>
                      <a:r>
                        <a:rPr lang="en-IN" sz="1400" b="1" i="0" u="none" strike="noStrike" cap="none" baseline="0" dirty="0">
                          <a:solidFill>
                            <a:schemeClr val="tx1"/>
                          </a:solidFill>
                          <a:latin typeface="+mn-lt"/>
                          <a:ea typeface="+mn-ea"/>
                          <a:cs typeface="+mn-cs"/>
                          <a:sym typeface="Arial"/>
                        </a:rPr>
                        <a:t>a</a:t>
                      </a:r>
                      <a:r>
                        <a:rPr lang="en-IN" sz="100" b="1" i="0" u="none" strike="noStrike" cap="none" baseline="0" dirty="0">
                          <a:solidFill>
                            <a:schemeClr val="tx1"/>
                          </a:solidFill>
                          <a:latin typeface="+mn-lt"/>
                          <a:ea typeface="+mn-ea"/>
                          <a:cs typeface="+mn-cs"/>
                          <a:sym typeface="Arial"/>
                        </a:rPr>
                        <a:t> </a:t>
                      </a:r>
                      <a:r>
                        <a:rPr lang="en-IN" sz="1400" b="1" i="0" u="none" strike="noStrike" cap="none" baseline="0" dirty="0">
                          <a:solidFill>
                            <a:schemeClr val="tx1"/>
                          </a:solidFill>
                          <a:latin typeface="+mn-lt"/>
                          <a:ea typeface="+mn-ea"/>
                          <a:cs typeface="+mn-cs"/>
                          <a:sym typeface="Arial"/>
                        </a:rPr>
                        <a:t>C</a:t>
                      </a:r>
                      <a:r>
                        <a:rPr lang="en-IN" sz="100" b="1" i="0" u="none" strike="noStrike" cap="none" baseline="0" dirty="0">
                          <a:solidFill>
                            <a:schemeClr val="tx1"/>
                          </a:solidFill>
                          <a:latin typeface="+mn-lt"/>
                          <a:ea typeface="+mn-ea"/>
                          <a:cs typeface="+mn-cs"/>
                          <a:sym typeface="Arial"/>
                        </a:rPr>
                        <a:t> </a:t>
                      </a:r>
                      <a:r>
                        <a:rPr lang="en-IN" sz="1400" b="1" i="0" u="none" strike="noStrike" cap="none" baseline="0" dirty="0">
                          <a:solidFill>
                            <a:schemeClr val="tx1"/>
                          </a:solidFill>
                          <a:latin typeface="+mn-lt"/>
                          <a:ea typeface="+mn-ea"/>
                          <a:cs typeface="+mn-cs"/>
                          <a:sym typeface="Arial"/>
                        </a:rPr>
                        <a:t>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9789858"/>
                  </a:ext>
                </a:extLst>
              </a:tr>
              <a:tr h="370840">
                <a:tc>
                  <a:txBody>
                    <a:bodyPr/>
                    <a:lstStyle/>
                    <a:p>
                      <a:pPr marL="0" indent="0"/>
                      <a:r>
                        <a:rPr lang="en-IN" sz="1400" b="1" i="0" u="none" strike="noStrike" cap="none" baseline="0" dirty="0">
                          <a:solidFill>
                            <a:schemeClr val="tx1"/>
                          </a:solidFill>
                          <a:latin typeface="+mn-lt"/>
                          <a:ea typeface="+mn-ea"/>
                          <a:cs typeface="+mn-cs"/>
                          <a:sym typeface="Arial"/>
                        </a:rPr>
                        <a:t>Elements Present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C and H, sometimes O, S, N, P, or 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 (F, B</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 I)</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 and H</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888" indent="-115888"/>
                      <a:r>
                        <a:rPr lang="en-IN" sz="1400" b="0" i="0" u="none" strike="noStrike" cap="none" baseline="0" dirty="0">
                          <a:solidFill>
                            <a:schemeClr val="tx1"/>
                          </a:solidFill>
                          <a:latin typeface="+mn-lt"/>
                          <a:ea typeface="+mn-ea"/>
                          <a:cs typeface="+mn-cs"/>
                          <a:sym typeface="Arial"/>
                        </a:rPr>
                        <a:t>Most metals and </a:t>
                      </a:r>
                      <a:r>
                        <a:rPr lang="en-IN" sz="1400" b="0" i="0" u="none" strike="noStrike" cap="none" baseline="0" dirty="0" err="1">
                          <a:solidFill>
                            <a:schemeClr val="tx1"/>
                          </a:solidFill>
                          <a:latin typeface="+mn-lt"/>
                          <a:ea typeface="+mn-ea"/>
                          <a:cs typeface="+mn-cs"/>
                          <a:sym typeface="Arial"/>
                        </a:rPr>
                        <a:t>nonmetals</a:t>
                      </a:r>
                      <a:endParaRPr lang="en-IN" sz="14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 and 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4028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Particles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Molecules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 b="0" i="0" u="none" strike="noStrike" cap="none" baseline="-25000" dirty="0">
                          <a:solidFill>
                            <a:schemeClr val="tx1"/>
                          </a:solidFill>
                          <a:latin typeface="+mn-lt"/>
                          <a:ea typeface="+mn-ea"/>
                          <a:cs typeface="+mn-cs"/>
                          <a:sym typeface="Arial"/>
                        </a:rPr>
                        <a:t>C sub 3 H sub 8</a:t>
                      </a:r>
                      <a:endParaRPr lang="en-IN" sz="100" b="0" i="0" u="none" strike="noStrike" cap="none" baseline="-2500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Mostly ions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30000" dirty="0">
                          <a:solidFill>
                            <a:schemeClr val="tx1"/>
                          </a:solidFill>
                          <a:latin typeface="+mn-lt"/>
                          <a:ea typeface="+mn-ea"/>
                          <a:cs typeface="+mn-cs"/>
                          <a:sym typeface="Arial"/>
                        </a:rPr>
                        <a:t>N a super plus and C l super minus</a:t>
                      </a:r>
                      <a:endParaRPr lang="en-IN" sz="100" b="0" i="0" u="none" strike="noStrike" cap="none" baseline="3000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0949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Bonding</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Mostly covalent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Covalent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888" indent="-115888"/>
                      <a:r>
                        <a:rPr lang="en-IN" sz="1400" b="0" i="0" u="none" strike="noStrike" cap="none" baseline="0" dirty="0">
                          <a:solidFill>
                            <a:schemeClr val="tx1"/>
                          </a:solidFill>
                          <a:latin typeface="+mn-lt"/>
                          <a:ea typeface="+mn-ea"/>
                          <a:cs typeface="+mn-cs"/>
                          <a:sym typeface="Arial"/>
                        </a:rPr>
                        <a:t>Many are ionic, some covalent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Ionic</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438792"/>
                  </a:ext>
                </a:extLst>
              </a:tr>
              <a:tr h="370840">
                <a:tc>
                  <a:txBody>
                    <a:bodyPr/>
                    <a:lstStyle/>
                    <a:p>
                      <a:pPr marL="0" indent="0"/>
                      <a:r>
                        <a:rPr lang="en-IN" sz="1400" b="1" i="0" u="none" strike="noStrike" cap="none" baseline="0" dirty="0">
                          <a:solidFill>
                            <a:schemeClr val="tx1"/>
                          </a:solidFill>
                          <a:latin typeface="+mn-lt"/>
                          <a:ea typeface="+mn-ea"/>
                          <a:cs typeface="+mn-cs"/>
                          <a:sym typeface="Arial"/>
                        </a:rPr>
                        <a:t>Polarity of Bonds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9863" indent="-169863"/>
                      <a:r>
                        <a:rPr lang="en-IN" sz="1400" b="0" i="0" u="none" strike="noStrike" cap="none" baseline="0" dirty="0">
                          <a:solidFill>
                            <a:schemeClr val="tx1"/>
                          </a:solidFill>
                          <a:latin typeface="+mn-lt"/>
                          <a:ea typeface="+mn-ea"/>
                          <a:cs typeface="+mn-cs"/>
                          <a:sym typeface="Arial"/>
                        </a:rPr>
                        <a:t>Nonpolar, unless a strongly electronegative atom is present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Nonpolar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888" indent="-115888"/>
                      <a:r>
                        <a:rPr lang="en-IN" sz="1400" b="0" i="0" u="none" strike="noStrike" cap="none" baseline="0" dirty="0">
                          <a:solidFill>
                            <a:schemeClr val="tx1"/>
                          </a:solidFill>
                          <a:latin typeface="+mn-lt"/>
                          <a:ea typeface="+mn-ea"/>
                          <a:cs typeface="+mn-cs"/>
                          <a:sym typeface="Arial"/>
                        </a:rPr>
                        <a:t>Most are ionic or polar covalent, a few are nonpolar covalent </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Ionic</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131217"/>
                  </a:ext>
                </a:extLst>
              </a:tr>
              <a:tr h="370840">
                <a:tc>
                  <a:txBody>
                    <a:bodyPr/>
                    <a:lstStyle/>
                    <a:p>
                      <a:pPr marL="169863" marR="0" lvl="0" indent="-169863"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Melting Point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Usually low</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negative 188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Usually high</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801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7123592"/>
                  </a:ext>
                </a:extLst>
              </a:tr>
              <a:tr h="370840">
                <a:tc>
                  <a:txBody>
                    <a:bodyPr/>
                    <a:lstStyle/>
                    <a:p>
                      <a:pPr marL="169863" marR="0" lvl="0" indent="-169863"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Boiling Point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Usually low</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negative 42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Usually high</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1413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6715777"/>
                  </a:ext>
                </a:extLst>
              </a:tr>
              <a:tr h="370840">
                <a:tc>
                  <a:txBody>
                    <a:bodyPr/>
                    <a:lstStyle/>
                    <a:p>
                      <a:pPr marL="169863" marR="0" lvl="0" indent="-169863"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Flammability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High</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Burns in air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Low</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Does not burn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585030"/>
                  </a:ext>
                </a:extLst>
              </a:tr>
              <a:tr h="370840">
                <a:tc>
                  <a:txBody>
                    <a:bodyPr/>
                    <a:lstStyle/>
                    <a:p>
                      <a:pPr marL="0" indent="0"/>
                      <a:r>
                        <a:rPr lang="en-IN" sz="1400" b="1" i="0" u="none" strike="noStrike" cap="none" baseline="0" dirty="0">
                          <a:solidFill>
                            <a:schemeClr val="tx1"/>
                          </a:solidFill>
                          <a:latin typeface="+mn-lt"/>
                          <a:ea typeface="+mn-ea"/>
                          <a:cs typeface="+mn-cs"/>
                          <a:sym typeface="Arial"/>
                        </a:rPr>
                        <a:t>Solubility in Water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9863" indent="-169863"/>
                      <a:r>
                        <a:rPr lang="en-IN" sz="1400" b="0" i="0" u="none" strike="noStrike" cap="none" baseline="0" dirty="0">
                          <a:solidFill>
                            <a:schemeClr val="tx1"/>
                          </a:solidFill>
                          <a:latin typeface="+mn-lt"/>
                          <a:ea typeface="+mn-ea"/>
                          <a:cs typeface="+mn-cs"/>
                          <a:sym typeface="Arial"/>
                        </a:rPr>
                        <a:t>Not soluble unless a polar group is present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No</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888" indent="-115888"/>
                      <a:r>
                        <a:rPr lang="en-IN" sz="1400" b="0" i="0" u="none" strike="noStrike" cap="none" baseline="0" dirty="0">
                          <a:solidFill>
                            <a:schemeClr val="tx1"/>
                          </a:solidFill>
                          <a:latin typeface="+mn-lt"/>
                          <a:ea typeface="+mn-ea"/>
                          <a:cs typeface="+mn-cs"/>
                          <a:sym typeface="Arial"/>
                        </a:rPr>
                        <a:t>Most are soluble unless nonpolar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Yes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041836"/>
                  </a:ext>
                </a:extLst>
              </a:tr>
            </a:tbl>
          </a:graphicData>
        </a:graphic>
      </p:graphicFrame>
      <p:graphicFrame>
        <p:nvGraphicFramePr>
          <p:cNvPr id="7" name="Object 6">
            <a:extLst>
              <a:ext uri="{FF2B5EF4-FFF2-40B4-BE49-F238E27FC236}">
                <a16:creationId xmlns:a16="http://schemas.microsoft.com/office/drawing/2014/main" id="{A6B5A651-1CFD-4A60-B61F-823388D6F08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90834761"/>
              </p:ext>
            </p:extLst>
          </p:nvPr>
        </p:nvGraphicFramePr>
        <p:xfrm>
          <a:off x="4032259" y="2030450"/>
          <a:ext cx="1295400" cy="241300"/>
        </p:xfrm>
        <a:graphic>
          <a:graphicData uri="http://schemas.openxmlformats.org/presentationml/2006/ole">
            <mc:AlternateContent xmlns:mc="http://schemas.openxmlformats.org/markup-compatibility/2006">
              <mc:Choice xmlns:v="urn:schemas-microsoft-com:vml" Requires="v">
                <p:oleObj spid="_x0000_s2078" name="Equation" r:id="rId4" imgW="1295280" imgH="241200" progId="Equation.DSMT4">
                  <p:embed/>
                </p:oleObj>
              </mc:Choice>
              <mc:Fallback>
                <p:oleObj name="Equation" r:id="rId4" imgW="1295280" imgH="241200" progId="Equation.DSMT4">
                  <p:embed/>
                  <p:pic>
                    <p:nvPicPr>
                      <p:cNvPr id="0" name=""/>
                      <p:cNvPicPr/>
                      <p:nvPr/>
                    </p:nvPicPr>
                    <p:blipFill>
                      <a:blip r:embed="rId5"/>
                      <a:stretch>
                        <a:fillRect/>
                      </a:stretch>
                    </p:blipFill>
                    <p:spPr>
                      <a:xfrm>
                        <a:off x="4032259" y="2030450"/>
                        <a:ext cx="1295400" cy="2413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7B3D148C-A901-4434-A792-7C34D201803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2694541"/>
              </p:ext>
            </p:extLst>
          </p:nvPr>
        </p:nvGraphicFramePr>
        <p:xfrm>
          <a:off x="4076708" y="2914650"/>
          <a:ext cx="431800" cy="241300"/>
        </p:xfrm>
        <a:graphic>
          <a:graphicData uri="http://schemas.openxmlformats.org/presentationml/2006/ole">
            <mc:AlternateContent xmlns:mc="http://schemas.openxmlformats.org/markup-compatibility/2006">
              <mc:Choice xmlns:v="urn:schemas-microsoft-com:vml" Requires="v">
                <p:oleObj spid="_x0000_s2079" name="Equation" r:id="rId6" imgW="431640" imgH="241200" progId="Equation.DSMT4">
                  <p:embed/>
                </p:oleObj>
              </mc:Choice>
              <mc:Fallback>
                <p:oleObj name="Equation" r:id="rId6" imgW="431640" imgH="241200" progId="Equation.DSMT4">
                  <p:embed/>
                  <p:pic>
                    <p:nvPicPr>
                      <p:cNvPr id="7" name="Object 6">
                        <a:extLst>
                          <a:ext uri="{FF2B5EF4-FFF2-40B4-BE49-F238E27FC236}">
                            <a16:creationId xmlns:a16="http://schemas.microsoft.com/office/drawing/2014/main" id="{A6B5A651-1CFD-4A60-B61F-823388D6F08B}"/>
                          </a:ext>
                        </a:extLst>
                      </p:cNvPr>
                      <p:cNvPicPr/>
                      <p:nvPr/>
                    </p:nvPicPr>
                    <p:blipFill>
                      <a:blip r:embed="rId7"/>
                      <a:stretch>
                        <a:fillRect/>
                      </a:stretch>
                    </p:blipFill>
                    <p:spPr>
                      <a:xfrm>
                        <a:off x="4076708" y="2914650"/>
                        <a:ext cx="431800" cy="2413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E461DE4A-6086-4666-8BFC-619DA43A17F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884582901"/>
              </p:ext>
            </p:extLst>
          </p:nvPr>
        </p:nvGraphicFramePr>
        <p:xfrm>
          <a:off x="7309379" y="2901949"/>
          <a:ext cx="977900" cy="292100"/>
        </p:xfrm>
        <a:graphic>
          <a:graphicData uri="http://schemas.openxmlformats.org/presentationml/2006/ole">
            <mc:AlternateContent xmlns:mc="http://schemas.openxmlformats.org/markup-compatibility/2006">
              <mc:Choice xmlns:v="urn:schemas-microsoft-com:vml" Requires="v">
                <p:oleObj spid="_x0000_s2080" name="Equation" r:id="rId8" imgW="977760" imgH="291960" progId="Equation.DSMT4">
                  <p:embed/>
                </p:oleObj>
              </mc:Choice>
              <mc:Fallback>
                <p:oleObj name="Equation" r:id="rId8" imgW="977760" imgH="291960" progId="Equation.DSMT4">
                  <p:embed/>
                  <p:pic>
                    <p:nvPicPr>
                      <p:cNvPr id="8" name="Object 7">
                        <a:extLst>
                          <a:ext uri="{FF2B5EF4-FFF2-40B4-BE49-F238E27FC236}">
                            <a16:creationId xmlns:a16="http://schemas.microsoft.com/office/drawing/2014/main" id="{7B3D148C-A901-4434-A792-7C34D2018037}"/>
                          </a:ext>
                        </a:extLst>
                      </p:cNvPr>
                      <p:cNvPicPr/>
                      <p:nvPr/>
                    </p:nvPicPr>
                    <p:blipFill>
                      <a:blip r:embed="rId9"/>
                      <a:stretch>
                        <a:fillRect/>
                      </a:stretch>
                    </p:blipFill>
                    <p:spPr>
                      <a:xfrm>
                        <a:off x="7309379" y="2901949"/>
                        <a:ext cx="977900" cy="2921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D3654BBC-F7CE-4DBE-811C-26EACFBCB09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62546230"/>
              </p:ext>
            </p:extLst>
          </p:nvPr>
        </p:nvGraphicFramePr>
        <p:xfrm>
          <a:off x="4074581" y="4750599"/>
          <a:ext cx="673100" cy="241300"/>
        </p:xfrm>
        <a:graphic>
          <a:graphicData uri="http://schemas.openxmlformats.org/presentationml/2006/ole">
            <mc:AlternateContent xmlns:mc="http://schemas.openxmlformats.org/markup-compatibility/2006">
              <mc:Choice xmlns:v="urn:schemas-microsoft-com:vml" Requires="v">
                <p:oleObj spid="_x0000_s2081" name="Equation" r:id="rId10" imgW="672840" imgH="241200" progId="Equation.DSMT4">
                  <p:embed/>
                </p:oleObj>
              </mc:Choice>
              <mc:Fallback>
                <p:oleObj name="Equation" r:id="rId10" imgW="672840" imgH="241200" progId="Equation.DSMT4">
                  <p:embed/>
                  <p:pic>
                    <p:nvPicPr>
                      <p:cNvPr id="8" name="Object 7">
                        <a:extLst>
                          <a:ext uri="{FF2B5EF4-FFF2-40B4-BE49-F238E27FC236}">
                            <a16:creationId xmlns:a16="http://schemas.microsoft.com/office/drawing/2014/main" id="{7B3D148C-A901-4434-A792-7C34D2018037}"/>
                          </a:ext>
                        </a:extLst>
                      </p:cNvPr>
                      <p:cNvPicPr/>
                      <p:nvPr/>
                    </p:nvPicPr>
                    <p:blipFill>
                      <a:blip r:embed="rId11"/>
                      <a:stretch>
                        <a:fillRect/>
                      </a:stretch>
                    </p:blipFill>
                    <p:spPr>
                      <a:xfrm>
                        <a:off x="4074581" y="4750599"/>
                        <a:ext cx="673100" cy="2413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CF97C45E-08FD-4436-A663-C0060C954A8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55246312"/>
              </p:ext>
            </p:extLst>
          </p:nvPr>
        </p:nvGraphicFramePr>
        <p:xfrm>
          <a:off x="7338484" y="4748213"/>
          <a:ext cx="546100" cy="241300"/>
        </p:xfrm>
        <a:graphic>
          <a:graphicData uri="http://schemas.openxmlformats.org/presentationml/2006/ole">
            <mc:AlternateContent xmlns:mc="http://schemas.openxmlformats.org/markup-compatibility/2006">
              <mc:Choice xmlns:v="urn:schemas-microsoft-com:vml" Requires="v">
                <p:oleObj spid="_x0000_s2082" name="Equation" r:id="rId12" imgW="545760" imgH="241200" progId="Equation.DSMT4">
                  <p:embed/>
                </p:oleObj>
              </mc:Choice>
              <mc:Fallback>
                <p:oleObj name="Equation" r:id="rId12" imgW="545760" imgH="241200" progId="Equation.DSMT4">
                  <p:embed/>
                  <p:pic>
                    <p:nvPicPr>
                      <p:cNvPr id="10" name="Object 9">
                        <a:extLst>
                          <a:ext uri="{FF2B5EF4-FFF2-40B4-BE49-F238E27FC236}">
                            <a16:creationId xmlns:a16="http://schemas.microsoft.com/office/drawing/2014/main" id="{D3654BBC-F7CE-4DBE-811C-26EACFBCB09D}"/>
                          </a:ext>
                        </a:extLst>
                      </p:cNvPr>
                      <p:cNvPicPr/>
                      <p:nvPr/>
                    </p:nvPicPr>
                    <p:blipFill>
                      <a:blip r:embed="rId13"/>
                      <a:stretch>
                        <a:fillRect/>
                      </a:stretch>
                    </p:blipFill>
                    <p:spPr>
                      <a:xfrm>
                        <a:off x="7338484" y="4748213"/>
                        <a:ext cx="546100" cy="241300"/>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DBA51C98-ED3C-45E1-B99F-941BAD029EC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93070055"/>
              </p:ext>
            </p:extLst>
          </p:nvPr>
        </p:nvGraphicFramePr>
        <p:xfrm>
          <a:off x="4075114" y="5127625"/>
          <a:ext cx="571500" cy="241300"/>
        </p:xfrm>
        <a:graphic>
          <a:graphicData uri="http://schemas.openxmlformats.org/presentationml/2006/ole">
            <mc:AlternateContent xmlns:mc="http://schemas.openxmlformats.org/markup-compatibility/2006">
              <mc:Choice xmlns:v="urn:schemas-microsoft-com:vml" Requires="v">
                <p:oleObj spid="_x0000_s2083" name="Equation" r:id="rId14" imgW="571320" imgH="241200" progId="Equation.DSMT4">
                  <p:embed/>
                </p:oleObj>
              </mc:Choice>
              <mc:Fallback>
                <p:oleObj name="Equation" r:id="rId14" imgW="571320" imgH="241200" progId="Equation.DSMT4">
                  <p:embed/>
                  <p:pic>
                    <p:nvPicPr>
                      <p:cNvPr id="10" name="Object 9">
                        <a:extLst>
                          <a:ext uri="{FF2B5EF4-FFF2-40B4-BE49-F238E27FC236}">
                            <a16:creationId xmlns:a16="http://schemas.microsoft.com/office/drawing/2014/main" id="{D3654BBC-F7CE-4DBE-811C-26EACFBCB09D}"/>
                          </a:ext>
                        </a:extLst>
                      </p:cNvPr>
                      <p:cNvPicPr/>
                      <p:nvPr/>
                    </p:nvPicPr>
                    <p:blipFill>
                      <a:blip r:embed="rId15"/>
                      <a:stretch>
                        <a:fillRect/>
                      </a:stretch>
                    </p:blipFill>
                    <p:spPr>
                      <a:xfrm>
                        <a:off x="4075114" y="5127625"/>
                        <a:ext cx="571500" cy="241300"/>
                      </a:xfrm>
                      <a:prstGeom prst="rect">
                        <a:avLst/>
                      </a:prstGeom>
                      <a:solidFill>
                        <a:schemeClr val="bg1"/>
                      </a:solidFill>
                    </p:spPr>
                  </p:pic>
                </p:oleObj>
              </mc:Fallback>
            </mc:AlternateContent>
          </a:graphicData>
        </a:graphic>
      </p:graphicFrame>
      <p:graphicFrame>
        <p:nvGraphicFramePr>
          <p:cNvPr id="13" name="Object 12">
            <a:extLst>
              <a:ext uri="{FF2B5EF4-FFF2-40B4-BE49-F238E27FC236}">
                <a16:creationId xmlns:a16="http://schemas.microsoft.com/office/drawing/2014/main" id="{F3822474-DA5C-400E-A1E9-75B0C78B212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002163"/>
              </p:ext>
            </p:extLst>
          </p:nvPr>
        </p:nvGraphicFramePr>
        <p:xfrm>
          <a:off x="7337424" y="5118100"/>
          <a:ext cx="660400" cy="241300"/>
        </p:xfrm>
        <a:graphic>
          <a:graphicData uri="http://schemas.openxmlformats.org/presentationml/2006/ole">
            <mc:AlternateContent xmlns:mc="http://schemas.openxmlformats.org/markup-compatibility/2006">
              <mc:Choice xmlns:v="urn:schemas-microsoft-com:vml" Requires="v">
                <p:oleObj spid="_x0000_s2084" name="Equation" r:id="rId16" imgW="660240" imgH="241200" progId="Equation.DSMT4">
                  <p:embed/>
                </p:oleObj>
              </mc:Choice>
              <mc:Fallback>
                <p:oleObj name="Equation" r:id="rId16" imgW="660240" imgH="241200" progId="Equation.DSMT4">
                  <p:embed/>
                  <p:pic>
                    <p:nvPicPr>
                      <p:cNvPr id="12" name="Object 11">
                        <a:extLst>
                          <a:ext uri="{FF2B5EF4-FFF2-40B4-BE49-F238E27FC236}">
                            <a16:creationId xmlns:a16="http://schemas.microsoft.com/office/drawing/2014/main" id="{DBA51C98-ED3C-45E1-B99F-941BAD029ECB}"/>
                          </a:ext>
                        </a:extLst>
                      </p:cNvPr>
                      <p:cNvPicPr/>
                      <p:nvPr/>
                    </p:nvPicPr>
                    <p:blipFill>
                      <a:blip r:embed="rId17"/>
                      <a:stretch>
                        <a:fillRect/>
                      </a:stretch>
                    </p:blipFill>
                    <p:spPr>
                      <a:xfrm>
                        <a:off x="7337424" y="5118100"/>
                        <a:ext cx="660400" cy="241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852291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6A70-1123-4409-84B7-08E75F3B843D}"/>
              </a:ext>
            </a:extLst>
          </p:cNvPr>
          <p:cNvSpPr>
            <a:spLocks noGrp="1"/>
          </p:cNvSpPr>
          <p:nvPr>
            <p:ph type="title"/>
          </p:nvPr>
        </p:nvSpPr>
        <p:spPr/>
        <p:txBody>
          <a:bodyPr/>
          <a:lstStyle/>
          <a:p>
            <a:r>
              <a:rPr lang="en-IN" dirty="0"/>
              <a:t>Solution 2 </a:t>
            </a:r>
            <a:r>
              <a:rPr lang="en-IN" sz="2000" b="0" dirty="0"/>
              <a:t>(2 of 3)</a:t>
            </a:r>
            <a:endParaRPr lang="en-IN" dirty="0"/>
          </a:p>
        </p:txBody>
      </p:sp>
      <p:sp>
        <p:nvSpPr>
          <p:cNvPr id="4" name="Content Placeholder 3">
            <a:extLst>
              <a:ext uri="{FF2B5EF4-FFF2-40B4-BE49-F238E27FC236}">
                <a16:creationId xmlns:a16="http://schemas.microsoft.com/office/drawing/2014/main" id="{F3991BDA-C07E-4B56-902F-4C860EBE5BF2}"/>
              </a:ext>
            </a:extLst>
          </p:cNvPr>
          <p:cNvSpPr>
            <a:spLocks noGrp="1"/>
          </p:cNvSpPr>
          <p:nvPr>
            <p:ph sz="quarter" idx="14"/>
          </p:nvPr>
        </p:nvSpPr>
        <p:spPr>
          <a:xfrm>
            <a:off x="457199" y="1555200"/>
            <a:ext cx="8229600" cy="792000"/>
          </a:xfrm>
        </p:spPr>
        <p:txBody>
          <a:bodyPr/>
          <a:lstStyle/>
          <a:p>
            <a:pPr marL="432" indent="0">
              <a:buNone/>
            </a:pPr>
            <a:r>
              <a:rPr lang="en-IN" sz="2400" b="1" dirty="0">
                <a:solidFill>
                  <a:schemeClr val="tx1"/>
                </a:solidFill>
              </a:rPr>
              <a:t>Step 2 Number the carbon chain starting from the end nearer the double or triple bond.</a:t>
            </a:r>
          </a:p>
        </p:txBody>
      </p:sp>
      <p:sp>
        <p:nvSpPr>
          <p:cNvPr id="5" name="Content Placeholder 4">
            <a:extLst>
              <a:ext uri="{FF2B5EF4-FFF2-40B4-BE49-F238E27FC236}">
                <a16:creationId xmlns:a16="http://schemas.microsoft.com/office/drawing/2014/main" id="{66231E0C-E752-4ABF-92BE-74D6C595FB69}"/>
              </a:ext>
            </a:extLst>
          </p:cNvPr>
          <p:cNvSpPr>
            <a:spLocks noGrp="1"/>
          </p:cNvSpPr>
          <p:nvPr>
            <p:ph sz="quarter" idx="15"/>
          </p:nvPr>
        </p:nvSpPr>
        <p:spPr>
          <a:xfrm>
            <a:off x="454672" y="3374100"/>
            <a:ext cx="432000" cy="432000"/>
          </a:xfrm>
        </p:spPr>
        <p:txBody>
          <a:bodyPr/>
          <a:lstStyle/>
          <a:p>
            <a:pPr marL="432" indent="0">
              <a:buNone/>
            </a:pPr>
            <a:r>
              <a:rPr lang="en-IN" sz="2400" dirty="0">
                <a:solidFill>
                  <a:srgbClr val="007FA3"/>
                </a:solidFill>
              </a:rPr>
              <a:t>A.</a:t>
            </a:r>
          </a:p>
        </p:txBody>
      </p:sp>
      <p:pic>
        <p:nvPicPr>
          <p:cNvPr id="15" name="Content Placeholder 14" descr="The carbons in the 2-pentene chain are labeled 1 through 5 from left to right.">
            <a:extLst>
              <a:ext uri="{FF2B5EF4-FFF2-40B4-BE49-F238E27FC236}">
                <a16:creationId xmlns:a16="http://schemas.microsoft.com/office/drawing/2014/main" id="{01DF0C67-6213-4BC3-9224-A714DD844B7B}"/>
              </a:ext>
            </a:extLst>
          </p:cNvPr>
          <p:cNvPicPr>
            <a:picLocks noGrp="1" noChangeAspect="1"/>
          </p:cNvPicPr>
          <p:nvPr>
            <p:ph sz="quarter" idx="16"/>
          </p:nvPr>
        </p:nvPicPr>
        <p:blipFill>
          <a:blip r:embed="rId2"/>
          <a:stretch>
            <a:fillRect/>
          </a:stretch>
        </p:blipFill>
        <p:spPr>
          <a:xfrm>
            <a:off x="1103820" y="3017026"/>
            <a:ext cx="1475360" cy="1146147"/>
          </a:xfrm>
          <a:prstGeom prst="rect">
            <a:avLst/>
          </a:prstGeom>
        </p:spPr>
      </p:pic>
      <p:sp>
        <p:nvSpPr>
          <p:cNvPr id="6" name="Content Placeholder 5">
            <a:extLst>
              <a:ext uri="{FF2B5EF4-FFF2-40B4-BE49-F238E27FC236}">
                <a16:creationId xmlns:a16="http://schemas.microsoft.com/office/drawing/2014/main" id="{06AB9BED-4589-4090-B173-7989668FC0D9}"/>
              </a:ext>
            </a:extLst>
          </p:cNvPr>
          <p:cNvSpPr>
            <a:spLocks noGrp="1"/>
          </p:cNvSpPr>
          <p:nvPr>
            <p:ph sz="quarter" idx="17"/>
          </p:nvPr>
        </p:nvSpPr>
        <p:spPr>
          <a:xfrm>
            <a:off x="4320000" y="3374100"/>
            <a:ext cx="1800000" cy="432000"/>
          </a:xfrm>
          <a:noFill/>
          <a:ln>
            <a:noFill/>
          </a:ln>
        </p:spPr>
        <p:txBody>
          <a:bodyPr lIns="0" tIns="0" rIns="0" bIns="0" anchor="t" anchorCtr="0"/>
          <a:lstStyle/>
          <a:p>
            <a:pPr marL="432" indent="0">
              <a:buNone/>
            </a:pPr>
            <a:r>
              <a:rPr lang="en-IN" sz="2400" dirty="0">
                <a:solidFill>
                  <a:schemeClr val="tx1"/>
                </a:solidFill>
              </a:rPr>
              <a:t>2-pentene</a:t>
            </a:r>
          </a:p>
        </p:txBody>
      </p:sp>
      <p:sp>
        <p:nvSpPr>
          <p:cNvPr id="7" name="Content Placeholder 6">
            <a:extLst>
              <a:ext uri="{FF2B5EF4-FFF2-40B4-BE49-F238E27FC236}">
                <a16:creationId xmlns:a16="http://schemas.microsoft.com/office/drawing/2014/main" id="{629F9E2D-2133-43E6-90AE-63FFE85BD09F}"/>
              </a:ext>
            </a:extLst>
          </p:cNvPr>
          <p:cNvSpPr>
            <a:spLocks noGrp="1"/>
          </p:cNvSpPr>
          <p:nvPr>
            <p:ph sz="quarter" idx="18"/>
          </p:nvPr>
        </p:nvSpPr>
        <p:spPr>
          <a:xfrm>
            <a:off x="457200" y="5084100"/>
            <a:ext cx="432000" cy="432000"/>
          </a:xfrm>
          <a:noFill/>
          <a:ln>
            <a:noFill/>
          </a:ln>
        </p:spPr>
        <p:txBody>
          <a:bodyPr lIns="0" tIns="0" rIns="0" bIns="0" anchor="t" anchorCtr="0"/>
          <a:lstStyle/>
          <a:p>
            <a:pPr marL="432" indent="0">
              <a:buNone/>
            </a:pPr>
            <a:r>
              <a:rPr lang="en-IN" sz="2400" dirty="0">
                <a:solidFill>
                  <a:srgbClr val="007FA3"/>
                </a:solidFill>
              </a:rPr>
              <a:t>B.</a:t>
            </a:r>
          </a:p>
        </p:txBody>
      </p:sp>
      <p:pic>
        <p:nvPicPr>
          <p:cNvPr id="16" name="Content Placeholder 15" descr="The carbons in the 2-hexyne chain are labeled 6 through 1 form left to right.">
            <a:extLst>
              <a:ext uri="{FF2B5EF4-FFF2-40B4-BE49-F238E27FC236}">
                <a16:creationId xmlns:a16="http://schemas.microsoft.com/office/drawing/2014/main" id="{733B9F8D-BF99-4CE7-921F-FB2B209FB30F}"/>
              </a:ext>
            </a:extLst>
          </p:cNvPr>
          <p:cNvPicPr>
            <a:picLocks noGrp="1" noChangeAspect="1"/>
          </p:cNvPicPr>
          <p:nvPr>
            <p:ph sz="quarter" idx="19"/>
          </p:nvPr>
        </p:nvPicPr>
        <p:blipFill>
          <a:blip r:embed="rId3"/>
          <a:stretch>
            <a:fillRect/>
          </a:stretch>
        </p:blipFill>
        <p:spPr>
          <a:xfrm>
            <a:off x="1103820" y="4803233"/>
            <a:ext cx="2847079" cy="993734"/>
          </a:xfrm>
          <a:prstGeom prst="rect">
            <a:avLst/>
          </a:prstGeom>
        </p:spPr>
      </p:pic>
      <p:sp>
        <p:nvSpPr>
          <p:cNvPr id="11" name="Content Placeholder 10">
            <a:extLst>
              <a:ext uri="{FF2B5EF4-FFF2-40B4-BE49-F238E27FC236}">
                <a16:creationId xmlns:a16="http://schemas.microsoft.com/office/drawing/2014/main" id="{694E08B3-BDDD-45DC-B242-7FFF16028C16}"/>
              </a:ext>
            </a:extLst>
          </p:cNvPr>
          <p:cNvSpPr>
            <a:spLocks noGrp="1"/>
          </p:cNvSpPr>
          <p:nvPr>
            <p:ph sz="quarter" idx="20"/>
          </p:nvPr>
        </p:nvSpPr>
        <p:spPr>
          <a:xfrm>
            <a:off x="4320000" y="5084100"/>
            <a:ext cx="1800000" cy="432000"/>
          </a:xfrm>
          <a:noFill/>
          <a:ln>
            <a:noFill/>
          </a:ln>
        </p:spPr>
        <p:txBody>
          <a:bodyPr lIns="0" tIns="0" rIns="0" bIns="0" anchor="t" anchorCtr="0"/>
          <a:lstStyle/>
          <a:p>
            <a:pPr marL="432" indent="0">
              <a:buNone/>
            </a:pPr>
            <a:r>
              <a:rPr lang="en-IN" sz="2400" dirty="0">
                <a:solidFill>
                  <a:schemeClr val="tx1"/>
                </a:solidFill>
              </a:rPr>
              <a:t>2-hexyne</a:t>
            </a:r>
          </a:p>
        </p:txBody>
      </p:sp>
    </p:spTree>
    <p:extLst>
      <p:ext uri="{BB962C8B-B14F-4D97-AF65-F5344CB8AC3E}">
        <p14:creationId xmlns:p14="http://schemas.microsoft.com/office/powerpoint/2010/main" val="2689449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6A70-1123-4409-84B7-08E75F3B843D}"/>
              </a:ext>
            </a:extLst>
          </p:cNvPr>
          <p:cNvSpPr>
            <a:spLocks noGrp="1"/>
          </p:cNvSpPr>
          <p:nvPr>
            <p:ph type="title"/>
          </p:nvPr>
        </p:nvSpPr>
        <p:spPr/>
        <p:txBody>
          <a:bodyPr/>
          <a:lstStyle/>
          <a:p>
            <a:r>
              <a:rPr lang="en-IN" dirty="0"/>
              <a:t>Solution 2 </a:t>
            </a:r>
            <a:r>
              <a:rPr lang="en-IN" sz="2000" b="0" dirty="0"/>
              <a:t>(3 of 3)</a:t>
            </a:r>
            <a:endParaRPr lang="en-IN" dirty="0"/>
          </a:p>
        </p:txBody>
      </p:sp>
      <p:sp>
        <p:nvSpPr>
          <p:cNvPr id="4" name="Content Placeholder 3">
            <a:extLst>
              <a:ext uri="{FF2B5EF4-FFF2-40B4-BE49-F238E27FC236}">
                <a16:creationId xmlns:a16="http://schemas.microsoft.com/office/drawing/2014/main" id="{F3991BDA-C07E-4B56-902F-4C860EBE5BF2}"/>
              </a:ext>
            </a:extLst>
          </p:cNvPr>
          <p:cNvSpPr>
            <a:spLocks noGrp="1"/>
          </p:cNvSpPr>
          <p:nvPr>
            <p:ph sz="quarter" idx="14"/>
          </p:nvPr>
        </p:nvSpPr>
        <p:spPr>
          <a:xfrm>
            <a:off x="457199" y="1555200"/>
            <a:ext cx="8229600" cy="792000"/>
          </a:xfrm>
        </p:spPr>
        <p:txBody>
          <a:bodyPr/>
          <a:lstStyle/>
          <a:p>
            <a:pPr marL="432" indent="0">
              <a:buNone/>
            </a:pPr>
            <a:r>
              <a:rPr lang="en-IN" sz="2400" b="1" dirty="0">
                <a:solidFill>
                  <a:schemeClr val="tx1"/>
                </a:solidFill>
              </a:rPr>
              <a:t>Step 3 Give the location and name of each substituent (alphabetical order) as a prefix to the alkene or alkyne name.</a:t>
            </a:r>
          </a:p>
        </p:txBody>
      </p:sp>
      <p:sp>
        <p:nvSpPr>
          <p:cNvPr id="5" name="Content Placeholder 4">
            <a:extLst>
              <a:ext uri="{FF2B5EF4-FFF2-40B4-BE49-F238E27FC236}">
                <a16:creationId xmlns:a16="http://schemas.microsoft.com/office/drawing/2014/main" id="{66231E0C-E752-4ABF-92BE-74D6C595FB69}"/>
              </a:ext>
            </a:extLst>
          </p:cNvPr>
          <p:cNvSpPr>
            <a:spLocks noGrp="1"/>
          </p:cNvSpPr>
          <p:nvPr>
            <p:ph sz="quarter" idx="15"/>
          </p:nvPr>
        </p:nvSpPr>
        <p:spPr>
          <a:xfrm>
            <a:off x="454672" y="3374100"/>
            <a:ext cx="432000" cy="432000"/>
          </a:xfrm>
        </p:spPr>
        <p:txBody>
          <a:bodyPr/>
          <a:lstStyle/>
          <a:p>
            <a:pPr marL="432" indent="0">
              <a:buNone/>
            </a:pPr>
            <a:r>
              <a:rPr lang="en-IN" sz="2400" dirty="0">
                <a:solidFill>
                  <a:srgbClr val="007FA3"/>
                </a:solidFill>
              </a:rPr>
              <a:t>A.</a:t>
            </a:r>
          </a:p>
        </p:txBody>
      </p:sp>
      <p:pic>
        <p:nvPicPr>
          <p:cNvPr id="15" name="Content Placeholder 14" descr="The carbons in the 2-pentene chain are labeled 1 through 5 from left to right.">
            <a:extLst>
              <a:ext uri="{FF2B5EF4-FFF2-40B4-BE49-F238E27FC236}">
                <a16:creationId xmlns:a16="http://schemas.microsoft.com/office/drawing/2014/main" id="{01DF0C67-6213-4BC3-9224-A714DD844B7B}"/>
              </a:ext>
            </a:extLst>
          </p:cNvPr>
          <p:cNvPicPr>
            <a:picLocks noGrp="1" noChangeAspect="1"/>
          </p:cNvPicPr>
          <p:nvPr>
            <p:ph sz="quarter" idx="16"/>
          </p:nvPr>
        </p:nvPicPr>
        <p:blipFill>
          <a:blip r:embed="rId2"/>
          <a:stretch>
            <a:fillRect/>
          </a:stretch>
        </p:blipFill>
        <p:spPr>
          <a:xfrm>
            <a:off x="1103820" y="3017026"/>
            <a:ext cx="1475360" cy="1146147"/>
          </a:xfrm>
          <a:prstGeom prst="rect">
            <a:avLst/>
          </a:prstGeom>
        </p:spPr>
      </p:pic>
      <p:sp>
        <p:nvSpPr>
          <p:cNvPr id="6" name="Content Placeholder 5">
            <a:extLst>
              <a:ext uri="{FF2B5EF4-FFF2-40B4-BE49-F238E27FC236}">
                <a16:creationId xmlns:a16="http://schemas.microsoft.com/office/drawing/2014/main" id="{06AB9BED-4589-4090-B173-7989668FC0D9}"/>
              </a:ext>
            </a:extLst>
          </p:cNvPr>
          <p:cNvSpPr>
            <a:spLocks noGrp="1"/>
          </p:cNvSpPr>
          <p:nvPr>
            <p:ph sz="quarter" idx="17"/>
          </p:nvPr>
        </p:nvSpPr>
        <p:spPr>
          <a:xfrm>
            <a:off x="4320000" y="3374100"/>
            <a:ext cx="2880000" cy="432000"/>
          </a:xfrm>
          <a:noFill/>
          <a:ln>
            <a:noFill/>
          </a:ln>
        </p:spPr>
        <p:txBody>
          <a:bodyPr lIns="0" tIns="0" rIns="0" bIns="0" anchor="t" anchorCtr="0"/>
          <a:lstStyle/>
          <a:p>
            <a:pPr marL="432" indent="0">
              <a:buNone/>
            </a:pPr>
            <a:r>
              <a:rPr lang="en-IN" sz="2400" dirty="0">
                <a:solidFill>
                  <a:schemeClr val="tx1"/>
                </a:solidFill>
              </a:rPr>
              <a:t>4-methyl-2-pentene</a:t>
            </a:r>
          </a:p>
        </p:txBody>
      </p:sp>
      <p:sp>
        <p:nvSpPr>
          <p:cNvPr id="7" name="Content Placeholder 6">
            <a:extLst>
              <a:ext uri="{FF2B5EF4-FFF2-40B4-BE49-F238E27FC236}">
                <a16:creationId xmlns:a16="http://schemas.microsoft.com/office/drawing/2014/main" id="{629F9E2D-2133-43E6-90AE-63FFE85BD09F}"/>
              </a:ext>
            </a:extLst>
          </p:cNvPr>
          <p:cNvSpPr>
            <a:spLocks noGrp="1"/>
          </p:cNvSpPr>
          <p:nvPr>
            <p:ph sz="quarter" idx="18"/>
          </p:nvPr>
        </p:nvSpPr>
        <p:spPr>
          <a:xfrm>
            <a:off x="457200" y="5084100"/>
            <a:ext cx="432000" cy="432000"/>
          </a:xfrm>
          <a:noFill/>
          <a:ln>
            <a:noFill/>
          </a:ln>
        </p:spPr>
        <p:txBody>
          <a:bodyPr lIns="0" tIns="0" rIns="0" bIns="0" anchor="t" anchorCtr="0"/>
          <a:lstStyle/>
          <a:p>
            <a:pPr marL="432" indent="0">
              <a:buNone/>
            </a:pPr>
            <a:r>
              <a:rPr lang="en-IN" sz="2400" dirty="0">
                <a:solidFill>
                  <a:srgbClr val="007FA3"/>
                </a:solidFill>
              </a:rPr>
              <a:t>B.</a:t>
            </a:r>
          </a:p>
        </p:txBody>
      </p:sp>
      <p:pic>
        <p:nvPicPr>
          <p:cNvPr id="16" name="Content Placeholder 15" descr="The carbons in the 2-hexyne chain are labeled 6 through 1 form left to right.">
            <a:extLst>
              <a:ext uri="{FF2B5EF4-FFF2-40B4-BE49-F238E27FC236}">
                <a16:creationId xmlns:a16="http://schemas.microsoft.com/office/drawing/2014/main" id="{733B9F8D-BF99-4CE7-921F-FB2B209FB30F}"/>
              </a:ext>
            </a:extLst>
          </p:cNvPr>
          <p:cNvPicPr>
            <a:picLocks noGrp="1" noChangeAspect="1"/>
          </p:cNvPicPr>
          <p:nvPr>
            <p:ph sz="quarter" idx="19"/>
          </p:nvPr>
        </p:nvPicPr>
        <p:blipFill>
          <a:blip r:embed="rId3"/>
          <a:stretch>
            <a:fillRect/>
          </a:stretch>
        </p:blipFill>
        <p:spPr>
          <a:xfrm>
            <a:off x="1103820" y="4803233"/>
            <a:ext cx="2847079" cy="993734"/>
          </a:xfrm>
          <a:prstGeom prst="rect">
            <a:avLst/>
          </a:prstGeom>
        </p:spPr>
      </p:pic>
      <p:sp>
        <p:nvSpPr>
          <p:cNvPr id="11" name="Content Placeholder 10">
            <a:extLst>
              <a:ext uri="{FF2B5EF4-FFF2-40B4-BE49-F238E27FC236}">
                <a16:creationId xmlns:a16="http://schemas.microsoft.com/office/drawing/2014/main" id="{694E08B3-BDDD-45DC-B242-7FFF16028C16}"/>
              </a:ext>
            </a:extLst>
          </p:cNvPr>
          <p:cNvSpPr>
            <a:spLocks noGrp="1"/>
          </p:cNvSpPr>
          <p:nvPr>
            <p:ph sz="quarter" idx="20"/>
          </p:nvPr>
        </p:nvSpPr>
        <p:spPr>
          <a:xfrm>
            <a:off x="4319999" y="5084100"/>
            <a:ext cx="4366799" cy="878550"/>
          </a:xfrm>
          <a:noFill/>
          <a:ln>
            <a:noFill/>
          </a:ln>
        </p:spPr>
        <p:txBody>
          <a:bodyPr lIns="0" tIns="0" rIns="0" bIns="0" anchor="t" anchorCtr="0"/>
          <a:lstStyle/>
          <a:p>
            <a:pPr marL="432" indent="0">
              <a:buNone/>
            </a:pPr>
            <a:r>
              <a:rPr lang="en-IN" sz="2400" dirty="0">
                <a:solidFill>
                  <a:schemeClr val="tx1"/>
                </a:solidFill>
              </a:rPr>
              <a:t>2-hexyne; there are no substituents in this compound.</a:t>
            </a:r>
          </a:p>
        </p:txBody>
      </p:sp>
    </p:spTree>
    <p:extLst>
      <p:ext uri="{BB962C8B-B14F-4D97-AF65-F5344CB8AC3E}">
        <p14:creationId xmlns:p14="http://schemas.microsoft.com/office/powerpoint/2010/main" val="250130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7994-9004-47FB-8414-C57BD3225D92}"/>
              </a:ext>
            </a:extLst>
          </p:cNvPr>
          <p:cNvSpPr>
            <a:spLocks noGrp="1"/>
          </p:cNvSpPr>
          <p:nvPr>
            <p:ph type="title"/>
          </p:nvPr>
        </p:nvSpPr>
        <p:spPr/>
        <p:txBody>
          <a:bodyPr/>
          <a:lstStyle/>
          <a:p>
            <a:r>
              <a:rPr lang="en-IN" dirty="0"/>
              <a:t>Naming Cycloalkenes</a:t>
            </a:r>
          </a:p>
        </p:txBody>
      </p:sp>
      <p:sp>
        <p:nvSpPr>
          <p:cNvPr id="4" name="Content Placeholder 3">
            <a:extLst>
              <a:ext uri="{FF2B5EF4-FFF2-40B4-BE49-F238E27FC236}">
                <a16:creationId xmlns:a16="http://schemas.microsoft.com/office/drawing/2014/main" id="{553CB073-6991-4D18-AFA4-962F49579824}"/>
              </a:ext>
            </a:extLst>
          </p:cNvPr>
          <p:cNvSpPr>
            <a:spLocks noGrp="1"/>
          </p:cNvSpPr>
          <p:nvPr>
            <p:ph sz="quarter" idx="14"/>
          </p:nvPr>
        </p:nvSpPr>
        <p:spPr>
          <a:xfrm>
            <a:off x="457200" y="1555200"/>
            <a:ext cx="8420100" cy="1872000"/>
          </a:xfrm>
        </p:spPr>
        <p:txBody>
          <a:bodyPr/>
          <a:lstStyle/>
          <a:p>
            <a:pPr marL="432" indent="0">
              <a:buNone/>
            </a:pPr>
            <a:r>
              <a:rPr lang="en-IN" sz="2400" b="1" dirty="0"/>
              <a:t>Cycloalkenes</a:t>
            </a:r>
            <a:r>
              <a:rPr lang="en-IN" sz="2400" dirty="0"/>
              <a:t> have a double bond within a ring structure and</a:t>
            </a:r>
          </a:p>
          <a:p>
            <a:r>
              <a:rPr lang="en-IN" sz="2400" dirty="0"/>
              <a:t>are named by assigning the double bond to be between carbon 1 and carbon 2 when a substituent is on the ring</a:t>
            </a:r>
          </a:p>
          <a:p>
            <a:r>
              <a:rPr lang="en-IN" sz="2400" dirty="0"/>
              <a:t>do not need to include the numbers for the double bond</a:t>
            </a:r>
          </a:p>
        </p:txBody>
      </p:sp>
      <p:pic>
        <p:nvPicPr>
          <p:cNvPr id="14" name="Content Placeholder 13" descr="The top carbon is C 2, the carbon to the right is C 1, and the carbon to the left is C 3. C 1 and C 2 are double bonded. C 3 is single bonded to C H 3.">
            <a:extLst>
              <a:ext uri="{FF2B5EF4-FFF2-40B4-BE49-F238E27FC236}">
                <a16:creationId xmlns:a16="http://schemas.microsoft.com/office/drawing/2014/main" id="{927521A2-A181-4C6C-BEF4-59146A79E4C5}"/>
              </a:ext>
            </a:extLst>
          </p:cNvPr>
          <p:cNvPicPr>
            <a:picLocks noGrp="1" noChangeAspect="1"/>
          </p:cNvPicPr>
          <p:nvPr>
            <p:ph sz="quarter" idx="17"/>
          </p:nvPr>
        </p:nvPicPr>
        <p:blipFill>
          <a:blip r:embed="rId2"/>
          <a:stretch>
            <a:fillRect/>
          </a:stretch>
        </p:blipFill>
        <p:spPr>
          <a:xfrm>
            <a:off x="1690668" y="3697840"/>
            <a:ext cx="1908213" cy="1048603"/>
          </a:xfrm>
          <a:prstGeom prst="rect">
            <a:avLst/>
          </a:prstGeom>
        </p:spPr>
      </p:pic>
      <p:sp>
        <p:nvSpPr>
          <p:cNvPr id="5" name="Content Placeholder 4">
            <a:extLst>
              <a:ext uri="{FF2B5EF4-FFF2-40B4-BE49-F238E27FC236}">
                <a16:creationId xmlns:a16="http://schemas.microsoft.com/office/drawing/2014/main" id="{24008FA3-6B37-467B-8FCE-1D2CCF0290F8}"/>
              </a:ext>
            </a:extLst>
          </p:cNvPr>
          <p:cNvSpPr>
            <a:spLocks noGrp="1"/>
          </p:cNvSpPr>
          <p:nvPr>
            <p:ph sz="quarter" idx="15"/>
          </p:nvPr>
        </p:nvSpPr>
        <p:spPr>
          <a:xfrm>
            <a:off x="4095750" y="3667590"/>
            <a:ext cx="4591050" cy="1184632"/>
          </a:xfrm>
        </p:spPr>
        <p:txBody>
          <a:bodyPr/>
          <a:lstStyle/>
          <a:p>
            <a:pPr marL="0" indent="0">
              <a:buNone/>
            </a:pPr>
            <a:r>
              <a:rPr lang="en-IN" sz="2400" dirty="0"/>
              <a:t>3-methylcyclopentene (It is understood the double bond is between carbon 1 and carbon 2.)</a:t>
            </a:r>
          </a:p>
        </p:txBody>
      </p:sp>
      <p:sp>
        <p:nvSpPr>
          <p:cNvPr id="3" name="Content Placeholder 2">
            <a:extLst>
              <a:ext uri="{FF2B5EF4-FFF2-40B4-BE49-F238E27FC236}">
                <a16:creationId xmlns:a16="http://schemas.microsoft.com/office/drawing/2014/main" id="{B6DE9D34-B016-4427-AD51-AD980C0D5FEB}"/>
              </a:ext>
            </a:extLst>
          </p:cNvPr>
          <p:cNvSpPr>
            <a:spLocks noGrp="1"/>
          </p:cNvSpPr>
          <p:nvPr>
            <p:ph sz="quarter" idx="16"/>
          </p:nvPr>
        </p:nvSpPr>
        <p:spPr>
          <a:xfrm>
            <a:off x="457200" y="5122862"/>
            <a:ext cx="8229600" cy="1184632"/>
          </a:xfrm>
        </p:spPr>
        <p:txBody>
          <a:bodyPr/>
          <a:lstStyle/>
          <a:p>
            <a:pPr marL="432" indent="0">
              <a:buNone/>
            </a:pPr>
            <a:r>
              <a:rPr lang="en-IN" sz="2400" dirty="0"/>
              <a:t>The carbon atoms in the ring are numbered to give the double bond numbers 1 and 2, then the lowest possible number to any substituents present.</a:t>
            </a:r>
          </a:p>
        </p:txBody>
      </p:sp>
    </p:spTree>
    <p:extLst>
      <p:ext uri="{BB962C8B-B14F-4D97-AF65-F5344CB8AC3E}">
        <p14:creationId xmlns:p14="http://schemas.microsoft.com/office/powerpoint/2010/main" val="3410504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179C-E55B-43C9-968C-0F4979F7386B}"/>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61965F0D-48FE-4A8E-8B96-32516A303A23}"/>
              </a:ext>
            </a:extLst>
          </p:cNvPr>
          <p:cNvSpPr>
            <a:spLocks noGrp="1"/>
          </p:cNvSpPr>
          <p:nvPr>
            <p:ph sz="quarter" idx="14"/>
          </p:nvPr>
        </p:nvSpPr>
        <p:spPr>
          <a:xfrm>
            <a:off x="457200" y="1555200"/>
            <a:ext cx="8229600" cy="432000"/>
          </a:xfrm>
        </p:spPr>
        <p:txBody>
          <a:bodyPr/>
          <a:lstStyle/>
          <a:p>
            <a:pPr marL="432" indent="0">
              <a:buNone/>
            </a:pPr>
            <a:r>
              <a:rPr lang="en-IN" sz="2400" dirty="0"/>
              <a:t>Name the following alkenes and alkynes:</a:t>
            </a:r>
          </a:p>
        </p:txBody>
      </p:sp>
      <p:pic>
        <p:nvPicPr>
          <p:cNvPr id="13" name="Content Placeholder 12" descr="A hexagon has a double bond on the rightmost line.">
            <a:extLst>
              <a:ext uri="{FF2B5EF4-FFF2-40B4-BE49-F238E27FC236}">
                <a16:creationId xmlns:a16="http://schemas.microsoft.com/office/drawing/2014/main" id="{F9E506DE-67A5-4E3F-A86F-CEA883BFA08F}"/>
              </a:ext>
            </a:extLst>
          </p:cNvPr>
          <p:cNvPicPr>
            <a:picLocks noGrp="1" noChangeAspect="1"/>
          </p:cNvPicPr>
          <p:nvPr>
            <p:ph sz="quarter" idx="15"/>
          </p:nvPr>
        </p:nvPicPr>
        <p:blipFill>
          <a:blip r:embed="rId2"/>
          <a:stretch>
            <a:fillRect/>
          </a:stretch>
        </p:blipFill>
        <p:spPr>
          <a:xfrm>
            <a:off x="1848485" y="2465861"/>
            <a:ext cx="1219306" cy="1133954"/>
          </a:xfrm>
          <a:prstGeom prst="rect">
            <a:avLst/>
          </a:prstGeom>
        </p:spPr>
      </p:pic>
      <p:pic>
        <p:nvPicPr>
          <p:cNvPr id="14" name="Content Placeholder 13" descr="A pentagon has a double bond on the top line, and 2 lines extending from the rightmost carbon.">
            <a:extLst>
              <a:ext uri="{FF2B5EF4-FFF2-40B4-BE49-F238E27FC236}">
                <a16:creationId xmlns:a16="http://schemas.microsoft.com/office/drawing/2014/main" id="{BE2BE1F3-3045-47D8-B278-67686440E5E2}"/>
              </a:ext>
            </a:extLst>
          </p:cNvPr>
          <p:cNvPicPr>
            <a:picLocks noGrp="1" noChangeAspect="1"/>
          </p:cNvPicPr>
          <p:nvPr>
            <p:ph sz="quarter" idx="16"/>
          </p:nvPr>
        </p:nvPicPr>
        <p:blipFill>
          <a:blip r:embed="rId3"/>
          <a:stretch>
            <a:fillRect/>
          </a:stretch>
        </p:blipFill>
        <p:spPr>
          <a:xfrm>
            <a:off x="4681467" y="2465861"/>
            <a:ext cx="1481456" cy="1140051"/>
          </a:xfrm>
          <a:prstGeom prst="rect">
            <a:avLst/>
          </a:prstGeom>
        </p:spPr>
      </p:pic>
    </p:spTree>
    <p:extLst>
      <p:ext uri="{BB962C8B-B14F-4D97-AF65-F5344CB8AC3E}">
        <p14:creationId xmlns:p14="http://schemas.microsoft.com/office/powerpoint/2010/main" val="4203434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179C-E55B-43C9-968C-0F4979F7386B}"/>
              </a:ext>
            </a:extLst>
          </p:cNvPr>
          <p:cNvSpPr>
            <a:spLocks noGrp="1"/>
          </p:cNvSpPr>
          <p:nvPr>
            <p:ph type="title"/>
          </p:nvPr>
        </p:nvSpPr>
        <p:spPr/>
        <p:txBody>
          <a:bodyPr/>
          <a:lstStyle/>
          <a:p>
            <a:r>
              <a:rPr lang="en-IN" dirty="0"/>
              <a:t>Solution 3</a:t>
            </a:r>
          </a:p>
        </p:txBody>
      </p:sp>
      <p:sp>
        <p:nvSpPr>
          <p:cNvPr id="3" name="Content Placeholder 2">
            <a:extLst>
              <a:ext uri="{FF2B5EF4-FFF2-40B4-BE49-F238E27FC236}">
                <a16:creationId xmlns:a16="http://schemas.microsoft.com/office/drawing/2014/main" id="{61965F0D-48FE-4A8E-8B96-32516A303A23}"/>
              </a:ext>
            </a:extLst>
          </p:cNvPr>
          <p:cNvSpPr>
            <a:spLocks noGrp="1"/>
          </p:cNvSpPr>
          <p:nvPr>
            <p:ph sz="quarter" idx="14"/>
          </p:nvPr>
        </p:nvSpPr>
        <p:spPr>
          <a:xfrm>
            <a:off x="457199" y="1555200"/>
            <a:ext cx="8229600" cy="432000"/>
          </a:xfrm>
        </p:spPr>
        <p:txBody>
          <a:bodyPr/>
          <a:lstStyle/>
          <a:p>
            <a:pPr marL="432" indent="0">
              <a:buNone/>
            </a:pPr>
            <a:r>
              <a:rPr lang="en-IN" sz="2400" dirty="0"/>
              <a:t>Name the following alkenes and alkynes:</a:t>
            </a:r>
          </a:p>
        </p:txBody>
      </p:sp>
      <p:pic>
        <p:nvPicPr>
          <p:cNvPr id="15" name="Content Placeholder 14" descr="The hexagon with a double bond is cyclohexene.">
            <a:extLst>
              <a:ext uri="{FF2B5EF4-FFF2-40B4-BE49-F238E27FC236}">
                <a16:creationId xmlns:a16="http://schemas.microsoft.com/office/drawing/2014/main" id="{3E18BBAD-3A80-434E-9862-AAF4A7525185}"/>
              </a:ext>
            </a:extLst>
          </p:cNvPr>
          <p:cNvPicPr>
            <a:picLocks noGrp="1" noChangeAspect="1"/>
          </p:cNvPicPr>
          <p:nvPr>
            <p:ph sz="quarter" idx="15"/>
          </p:nvPr>
        </p:nvPicPr>
        <p:blipFill>
          <a:blip r:embed="rId2"/>
          <a:stretch>
            <a:fillRect/>
          </a:stretch>
        </p:blipFill>
        <p:spPr>
          <a:xfrm>
            <a:off x="1290672" y="2305950"/>
            <a:ext cx="2139881" cy="2152075"/>
          </a:xfrm>
          <a:prstGeom prst="rect">
            <a:avLst/>
          </a:prstGeom>
        </p:spPr>
      </p:pic>
      <p:pic>
        <p:nvPicPr>
          <p:cNvPr id="16" name="Content Placeholder 15" descr="The pentagon with the double bond between carbons 1 and 2, and 2 methyl groups on carbon 3 is 3, 3 dimethylcyclopentene.">
            <a:extLst>
              <a:ext uri="{FF2B5EF4-FFF2-40B4-BE49-F238E27FC236}">
                <a16:creationId xmlns:a16="http://schemas.microsoft.com/office/drawing/2014/main" id="{626D4A22-2DF3-40F1-B206-A9E153756D4F}"/>
              </a:ext>
            </a:extLst>
          </p:cNvPr>
          <p:cNvPicPr>
            <a:picLocks noGrp="1" noChangeAspect="1"/>
          </p:cNvPicPr>
          <p:nvPr>
            <p:ph sz="quarter" idx="16"/>
          </p:nvPr>
        </p:nvPicPr>
        <p:blipFill>
          <a:blip r:embed="rId3"/>
          <a:stretch>
            <a:fillRect/>
          </a:stretch>
        </p:blipFill>
        <p:spPr>
          <a:xfrm>
            <a:off x="4012061" y="2352629"/>
            <a:ext cx="4298053" cy="2085013"/>
          </a:xfrm>
          <a:prstGeom prst="rect">
            <a:avLst/>
          </a:prstGeom>
        </p:spPr>
      </p:pic>
    </p:spTree>
    <p:extLst>
      <p:ext uri="{BB962C8B-B14F-4D97-AF65-F5344CB8AC3E}">
        <p14:creationId xmlns:p14="http://schemas.microsoft.com/office/powerpoint/2010/main" val="1029757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1991-1643-41FD-8DFC-B8203E298D83}"/>
              </a:ext>
            </a:extLst>
          </p:cNvPr>
          <p:cNvSpPr>
            <a:spLocks noGrp="1"/>
          </p:cNvSpPr>
          <p:nvPr>
            <p:ph type="title"/>
          </p:nvPr>
        </p:nvSpPr>
        <p:spPr/>
        <p:txBody>
          <a:bodyPr/>
          <a:lstStyle/>
          <a:p>
            <a:r>
              <a:rPr lang="en-IN" dirty="0"/>
              <a:t>11.6 Cis–Trans Isomers</a:t>
            </a:r>
          </a:p>
        </p:txBody>
      </p:sp>
      <p:sp>
        <p:nvSpPr>
          <p:cNvPr id="3" name="Content Placeholder 2">
            <a:extLst>
              <a:ext uri="{FF2B5EF4-FFF2-40B4-BE49-F238E27FC236}">
                <a16:creationId xmlns:a16="http://schemas.microsoft.com/office/drawing/2014/main" id="{0E29335A-C042-49DD-B98C-4393083604B8}"/>
              </a:ext>
            </a:extLst>
          </p:cNvPr>
          <p:cNvSpPr>
            <a:spLocks noGrp="1"/>
          </p:cNvSpPr>
          <p:nvPr>
            <p:ph sz="quarter" idx="14"/>
          </p:nvPr>
        </p:nvSpPr>
        <p:spPr>
          <a:xfrm>
            <a:off x="457200" y="1555200"/>
            <a:ext cx="4227095" cy="2444272"/>
          </a:xfrm>
        </p:spPr>
        <p:txBody>
          <a:bodyPr/>
          <a:lstStyle/>
          <a:p>
            <a:pPr marL="432" indent="0">
              <a:buNone/>
            </a:pPr>
            <a:r>
              <a:rPr lang="en-IN" sz="2400" dirty="0"/>
              <a:t>The atoms or groups of atoms attached to the carbon atoms on the double bond may form two different structures, which are called geometric or cis–trans isomers.</a:t>
            </a:r>
          </a:p>
        </p:txBody>
      </p:sp>
      <p:pic>
        <p:nvPicPr>
          <p:cNvPr id="15" name="Content Placeholder 14" descr="Two hands show the index fingers and middle fingers point toward each other. The thumbs of both hands are extended, both upward. This representation is labeled cis hands, or cis thumbs, fingers."/>
          <p:cNvPicPr>
            <a:picLocks noGrp="1" noChangeAspect="1"/>
          </p:cNvPicPr>
          <p:nvPr>
            <p:ph sz="quarter" idx="15"/>
          </p:nvPr>
        </p:nvPicPr>
        <p:blipFill>
          <a:blip r:embed="rId2"/>
          <a:stretch>
            <a:fillRect/>
          </a:stretch>
        </p:blipFill>
        <p:spPr>
          <a:xfrm>
            <a:off x="5215727" y="1609584"/>
            <a:ext cx="3474249" cy="1565558"/>
          </a:xfrm>
          <a:prstGeom prst="rect">
            <a:avLst/>
          </a:prstGeom>
        </p:spPr>
      </p:pic>
      <p:pic>
        <p:nvPicPr>
          <p:cNvPr id="16" name="Content Placeholder 15" descr="Two hands show the index fingers and middle fingers point toward each other. The thumbs of both hands are extended, one upward and one downward. This representation is labeled trans hands, or trans thumbs, fingers."/>
          <p:cNvPicPr>
            <a:picLocks noGrp="1" noChangeAspect="1"/>
          </p:cNvPicPr>
          <p:nvPr>
            <p:ph sz="quarter" idx="16"/>
          </p:nvPr>
        </p:nvPicPr>
        <p:blipFill>
          <a:blip r:embed="rId3"/>
          <a:stretch>
            <a:fillRect/>
          </a:stretch>
        </p:blipFill>
        <p:spPr>
          <a:xfrm>
            <a:off x="5206900" y="3430684"/>
            <a:ext cx="3495694" cy="1822910"/>
          </a:xfrm>
          <a:prstGeom prst="rect">
            <a:avLst/>
          </a:prstGeom>
        </p:spPr>
      </p:pic>
      <p:sp>
        <p:nvSpPr>
          <p:cNvPr id="8" name="Content Placeholder 7"/>
          <p:cNvSpPr>
            <a:spLocks noGrp="1"/>
          </p:cNvSpPr>
          <p:nvPr>
            <p:ph sz="quarter" idx="17"/>
          </p:nvPr>
        </p:nvSpPr>
        <p:spPr>
          <a:xfrm>
            <a:off x="457200" y="5397026"/>
            <a:ext cx="8232776" cy="971524"/>
          </a:xfrm>
        </p:spPr>
        <p:txBody>
          <a:bodyPr/>
          <a:lstStyle/>
          <a:p>
            <a:pPr marL="432" indent="0">
              <a:buNone/>
            </a:pPr>
            <a:r>
              <a:rPr lang="en-GB" sz="2400" b="1" dirty="0"/>
              <a:t>Learning Goal </a:t>
            </a:r>
            <a:r>
              <a:rPr lang="en-GB" sz="2400" dirty="0"/>
              <a:t>Draw the condensed structural formulas and give the names for the cis–trans isomers of alkenes.</a:t>
            </a:r>
          </a:p>
        </p:txBody>
      </p:sp>
    </p:spTree>
    <p:extLst>
      <p:ext uri="{BB962C8B-B14F-4D97-AF65-F5344CB8AC3E}">
        <p14:creationId xmlns:p14="http://schemas.microsoft.com/office/powerpoint/2010/main" val="233866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21F5-7772-4604-9176-682979CA5229}"/>
              </a:ext>
            </a:extLst>
          </p:cNvPr>
          <p:cNvSpPr>
            <a:spLocks noGrp="1"/>
          </p:cNvSpPr>
          <p:nvPr>
            <p:ph type="title"/>
          </p:nvPr>
        </p:nvSpPr>
        <p:spPr/>
        <p:txBody>
          <a:bodyPr/>
          <a:lstStyle/>
          <a:p>
            <a:r>
              <a:rPr lang="en-IN" dirty="0"/>
              <a:t>Cis–Trans Isomers </a:t>
            </a:r>
            <a:r>
              <a:rPr lang="en-IN" sz="2000" b="0" baseline="0" dirty="0"/>
              <a:t>(1 of 2)</a:t>
            </a:r>
          </a:p>
        </p:txBody>
      </p:sp>
      <p:sp>
        <p:nvSpPr>
          <p:cNvPr id="3" name="Content Placeholder 2">
            <a:extLst>
              <a:ext uri="{FF2B5EF4-FFF2-40B4-BE49-F238E27FC236}">
                <a16:creationId xmlns:a16="http://schemas.microsoft.com/office/drawing/2014/main" id="{8FA9BD91-9594-420E-B2D5-BC9647D68F81}"/>
              </a:ext>
            </a:extLst>
          </p:cNvPr>
          <p:cNvSpPr>
            <a:spLocks noGrp="1"/>
          </p:cNvSpPr>
          <p:nvPr>
            <p:ph sz="quarter" idx="13"/>
          </p:nvPr>
        </p:nvSpPr>
        <p:spPr>
          <a:xfrm>
            <a:off x="457200" y="1556327"/>
            <a:ext cx="8229600" cy="2800520"/>
          </a:xfrm>
        </p:spPr>
        <p:txBody>
          <a:bodyPr/>
          <a:lstStyle/>
          <a:p>
            <a:pPr marL="432" indent="0">
              <a:buNone/>
            </a:pPr>
            <a:r>
              <a:rPr lang="en-IN" sz="2400" dirty="0"/>
              <a:t>In an alkene, the double bond</a:t>
            </a:r>
          </a:p>
          <a:p>
            <a:r>
              <a:rPr lang="en-IN" sz="2400" dirty="0"/>
              <a:t>is rigid and does not rotate</a:t>
            </a:r>
          </a:p>
          <a:p>
            <a:r>
              <a:rPr lang="en-IN" sz="2400" dirty="0"/>
              <a:t>holds attached groups in fixed positions</a:t>
            </a:r>
          </a:p>
          <a:p>
            <a:r>
              <a:rPr lang="en-IN" sz="2400" dirty="0"/>
              <a:t>makes cis–trans isomers possible when two different groups are attached to the carbon atoms on each side of the double bond</a:t>
            </a:r>
          </a:p>
        </p:txBody>
      </p:sp>
      <p:pic>
        <p:nvPicPr>
          <p:cNvPr id="6" name="Content Placeholder 5" descr="The structure 1, 2 dichloroethene is linear, as follows. For long description in Notes pane, press F6."/>
          <p:cNvPicPr>
            <a:picLocks noGrp="1" noChangeAspect="1"/>
          </p:cNvPicPr>
          <p:nvPr>
            <p:ph sz="quarter" idx="14"/>
          </p:nvPr>
        </p:nvPicPr>
        <p:blipFill>
          <a:blip r:embed="rId3"/>
          <a:stretch>
            <a:fillRect/>
          </a:stretch>
        </p:blipFill>
        <p:spPr>
          <a:xfrm>
            <a:off x="1143801" y="4510237"/>
            <a:ext cx="6784682" cy="1888992"/>
          </a:xfrm>
          <a:prstGeom prst="rect">
            <a:avLst/>
          </a:prstGeom>
        </p:spPr>
      </p:pic>
    </p:spTree>
    <p:extLst>
      <p:ext uri="{BB962C8B-B14F-4D97-AF65-F5344CB8AC3E}">
        <p14:creationId xmlns:p14="http://schemas.microsoft.com/office/powerpoint/2010/main" val="618902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C8D8-D589-414B-90DA-6F977A435BD6}"/>
              </a:ext>
            </a:extLst>
          </p:cNvPr>
          <p:cNvSpPr>
            <a:spLocks noGrp="1"/>
          </p:cNvSpPr>
          <p:nvPr>
            <p:ph type="title"/>
          </p:nvPr>
        </p:nvSpPr>
        <p:spPr/>
        <p:txBody>
          <a:bodyPr/>
          <a:lstStyle/>
          <a:p>
            <a:r>
              <a:rPr lang="en-IN" dirty="0"/>
              <a:t>Cis–Trans Isomers </a:t>
            </a:r>
            <a:r>
              <a:rPr lang="en-IN" sz="2000" b="0" dirty="0"/>
              <a:t>(2 of 2)</a:t>
            </a:r>
            <a:endParaRPr lang="en-IN" dirty="0"/>
          </a:p>
        </p:txBody>
      </p:sp>
      <p:sp>
        <p:nvSpPr>
          <p:cNvPr id="3" name="Content Placeholder 2">
            <a:extLst>
              <a:ext uri="{FF2B5EF4-FFF2-40B4-BE49-F238E27FC236}">
                <a16:creationId xmlns:a16="http://schemas.microsoft.com/office/drawing/2014/main" id="{3B7FBB0E-C6E9-4C06-A53A-8B7D80BE0DE8}"/>
              </a:ext>
            </a:extLst>
          </p:cNvPr>
          <p:cNvSpPr>
            <a:spLocks noGrp="1"/>
          </p:cNvSpPr>
          <p:nvPr>
            <p:ph sz="quarter" idx="14"/>
          </p:nvPr>
        </p:nvSpPr>
        <p:spPr>
          <a:xfrm>
            <a:off x="457200" y="1555200"/>
            <a:ext cx="3730239" cy="4773882"/>
          </a:xfrm>
        </p:spPr>
        <p:txBody>
          <a:bodyPr/>
          <a:lstStyle/>
          <a:p>
            <a:pPr marL="432" indent="0">
              <a:buNone/>
            </a:pPr>
            <a:r>
              <a:rPr lang="en-IN" sz="2400" b="1" dirty="0"/>
              <a:t>Cis–trans isomers</a:t>
            </a:r>
            <a:r>
              <a:rPr lang="en-IN" sz="2400" dirty="0"/>
              <a:t> have different physical and chemical properties.</a:t>
            </a:r>
          </a:p>
          <a:p>
            <a:pPr marL="432" indent="0">
              <a:buNone/>
            </a:pPr>
            <a:r>
              <a:rPr lang="en-IN" sz="2400" dirty="0"/>
              <a:t>You can make a “double bond” with your fingers with both thumbs on the same side or opposite from each other.</a:t>
            </a:r>
          </a:p>
        </p:txBody>
      </p:sp>
      <p:pic>
        <p:nvPicPr>
          <p:cNvPr id="15" name="Content Placeholder 14" descr="Two hands show the index fingers and middle fingers point toward each other. The thumbs of both hands are extended, both upward. This representation is labeled cis hands, or cis thumbs, fingers."/>
          <p:cNvPicPr>
            <a:picLocks noGrp="1" noChangeAspect="1"/>
          </p:cNvPicPr>
          <p:nvPr>
            <p:ph sz="quarter" idx="15"/>
          </p:nvPr>
        </p:nvPicPr>
        <p:blipFill>
          <a:blip r:embed="rId2"/>
          <a:stretch>
            <a:fillRect/>
          </a:stretch>
        </p:blipFill>
        <p:spPr>
          <a:xfrm>
            <a:off x="4662539" y="1637394"/>
            <a:ext cx="3922611" cy="1779255"/>
          </a:xfrm>
          <a:prstGeom prst="rect">
            <a:avLst/>
          </a:prstGeom>
        </p:spPr>
      </p:pic>
      <p:pic>
        <p:nvPicPr>
          <p:cNvPr id="16" name="Content Placeholder 15" descr="Two hands show the index fingers and middle fingers point toward each other. The thumbs of both hands are extended, one upward and one downward. This representation is labeled trans hands, or trans thumbs, fingers."/>
          <p:cNvPicPr>
            <a:picLocks noGrp="1" noChangeAspect="1"/>
          </p:cNvPicPr>
          <p:nvPr>
            <p:ph sz="quarter" idx="16"/>
          </p:nvPr>
        </p:nvPicPr>
        <p:blipFill>
          <a:blip r:embed="rId3"/>
          <a:stretch>
            <a:fillRect/>
          </a:stretch>
        </p:blipFill>
        <p:spPr>
          <a:xfrm>
            <a:off x="4743657" y="3737769"/>
            <a:ext cx="3841493" cy="2014440"/>
          </a:xfrm>
          <a:prstGeom prst="rect">
            <a:avLst/>
          </a:prstGeom>
        </p:spPr>
      </p:pic>
    </p:spTree>
    <p:extLst>
      <p:ext uri="{BB962C8B-B14F-4D97-AF65-F5344CB8AC3E}">
        <p14:creationId xmlns:p14="http://schemas.microsoft.com/office/powerpoint/2010/main" val="2241315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1CA45-1532-4C32-9DEC-CF9CB363AA8C}"/>
              </a:ext>
            </a:extLst>
          </p:cNvPr>
          <p:cNvSpPr>
            <a:spLocks noGrp="1"/>
          </p:cNvSpPr>
          <p:nvPr>
            <p:ph type="title"/>
          </p:nvPr>
        </p:nvSpPr>
        <p:spPr/>
        <p:txBody>
          <a:bodyPr/>
          <a:lstStyle/>
          <a:p>
            <a:r>
              <a:rPr lang="en-IN" dirty="0"/>
              <a:t>Cis–Trans Isomers of Butene</a:t>
            </a:r>
          </a:p>
        </p:txBody>
      </p:sp>
      <p:sp>
        <p:nvSpPr>
          <p:cNvPr id="5" name="Content Placeholder 4">
            <a:extLst>
              <a:ext uri="{FF2B5EF4-FFF2-40B4-BE49-F238E27FC236}">
                <a16:creationId xmlns:a16="http://schemas.microsoft.com/office/drawing/2014/main" id="{66AB6DB3-7557-48AD-BA9E-D8E7D2703C78}"/>
              </a:ext>
            </a:extLst>
          </p:cNvPr>
          <p:cNvSpPr>
            <a:spLocks noGrp="1"/>
          </p:cNvSpPr>
          <p:nvPr>
            <p:ph sz="quarter" idx="13"/>
          </p:nvPr>
        </p:nvSpPr>
        <p:spPr>
          <a:xfrm>
            <a:off x="457199" y="1556326"/>
            <a:ext cx="5235677" cy="4520623"/>
          </a:xfrm>
        </p:spPr>
        <p:txBody>
          <a:bodyPr/>
          <a:lstStyle/>
          <a:p>
            <a:r>
              <a:rPr lang="en-IN" sz="2400" dirty="0"/>
              <a:t>In a </a:t>
            </a:r>
            <a:r>
              <a:rPr lang="en-IN" sz="2400" b="1" dirty="0"/>
              <a:t>cis isomer</a:t>
            </a:r>
            <a:r>
              <a:rPr lang="en-IN" sz="2400" dirty="0"/>
              <a:t>, the alkyl groups are attached on the same side of the double bond and H atoms are on the other side.</a:t>
            </a:r>
          </a:p>
          <a:p>
            <a:r>
              <a:rPr lang="en-IN" sz="2400" dirty="0"/>
              <a:t>In a </a:t>
            </a:r>
            <a:r>
              <a:rPr lang="en-IN" sz="2400" b="1" dirty="0"/>
              <a:t>trans isomer</a:t>
            </a:r>
            <a:r>
              <a:rPr lang="en-IN" sz="2400" dirty="0"/>
              <a:t>, the alkyl groups and H atoms are attached on opposite sides of the double bond.</a:t>
            </a:r>
          </a:p>
        </p:txBody>
      </p:sp>
      <p:pic>
        <p:nvPicPr>
          <p:cNvPr id="6" name="Content Placeholder 5" descr="The cis and trans isomers show the following configurations. For long description in Notes pane, press F6."/>
          <p:cNvPicPr>
            <a:picLocks noGrp="1" noChangeAspect="1"/>
          </p:cNvPicPr>
          <p:nvPr>
            <p:ph sz="quarter" idx="14"/>
          </p:nvPr>
        </p:nvPicPr>
        <p:blipFill>
          <a:blip r:embed="rId3"/>
          <a:stretch>
            <a:fillRect/>
          </a:stretch>
        </p:blipFill>
        <p:spPr>
          <a:xfrm>
            <a:off x="6253162" y="1596142"/>
            <a:ext cx="2487627" cy="4440415"/>
          </a:xfrm>
          <a:prstGeom prst="rect">
            <a:avLst/>
          </a:prstGeom>
        </p:spPr>
      </p:pic>
    </p:spTree>
    <p:extLst>
      <p:ext uri="{BB962C8B-B14F-4D97-AF65-F5344CB8AC3E}">
        <p14:creationId xmlns:p14="http://schemas.microsoft.com/office/powerpoint/2010/main" val="2542334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AEA0-D742-416C-85E6-5D9BEC5D4BFF}"/>
              </a:ext>
            </a:extLst>
          </p:cNvPr>
          <p:cNvSpPr>
            <a:spLocks noGrp="1"/>
          </p:cNvSpPr>
          <p:nvPr>
            <p:ph type="title"/>
          </p:nvPr>
        </p:nvSpPr>
        <p:spPr/>
        <p:txBody>
          <a:bodyPr/>
          <a:lstStyle/>
          <a:p>
            <a:r>
              <a:rPr lang="en-IN" sz="3400" dirty="0"/>
              <a:t>Chemistry Link to the Environment: Pheromones </a:t>
            </a:r>
            <a:r>
              <a:rPr lang="en-IN" sz="2000" b="0" dirty="0"/>
              <a:t>(1 of 2)</a:t>
            </a:r>
          </a:p>
        </p:txBody>
      </p:sp>
      <p:sp>
        <p:nvSpPr>
          <p:cNvPr id="3" name="Content Placeholder 2">
            <a:extLst>
              <a:ext uri="{FF2B5EF4-FFF2-40B4-BE49-F238E27FC236}">
                <a16:creationId xmlns:a16="http://schemas.microsoft.com/office/drawing/2014/main" id="{FBA78C3D-4F9B-47EA-AAFA-A2CA6978F6A0}"/>
              </a:ext>
            </a:extLst>
          </p:cNvPr>
          <p:cNvSpPr>
            <a:spLocks noGrp="1"/>
          </p:cNvSpPr>
          <p:nvPr>
            <p:ph sz="quarter" idx="13"/>
          </p:nvPr>
        </p:nvSpPr>
        <p:spPr>
          <a:xfrm>
            <a:off x="457200" y="1556326"/>
            <a:ext cx="3953435" cy="4520623"/>
          </a:xfrm>
        </p:spPr>
        <p:txBody>
          <a:bodyPr/>
          <a:lstStyle/>
          <a:p>
            <a:pPr marL="432" indent="0">
              <a:buNone/>
            </a:pPr>
            <a:r>
              <a:rPr lang="en-IN" sz="2400" dirty="0"/>
              <a:t>Many insects emit minute quantities of chemicals called pheromones to send messages to others of the same species.</a:t>
            </a:r>
          </a:p>
          <a:p>
            <a:pPr marL="432" indent="0">
              <a:buNone/>
            </a:pPr>
            <a:r>
              <a:rPr lang="en-IN" sz="2400" dirty="0"/>
              <a:t>Pheromones may</a:t>
            </a:r>
          </a:p>
          <a:p>
            <a:r>
              <a:rPr lang="en-IN" sz="2400" dirty="0"/>
              <a:t>warn an insect of danger</a:t>
            </a:r>
          </a:p>
          <a:p>
            <a:r>
              <a:rPr lang="en-IN" sz="2400" dirty="0"/>
              <a:t>mark a trail</a:t>
            </a:r>
          </a:p>
          <a:p>
            <a:r>
              <a:rPr lang="en-IN" sz="2400" dirty="0"/>
              <a:t>attract the opposite sex</a:t>
            </a:r>
          </a:p>
        </p:txBody>
      </p:sp>
      <p:pic>
        <p:nvPicPr>
          <p:cNvPr id="6" name="Content Placeholder 5" descr="An orange silkworm moth sits on a leaf."/>
          <p:cNvPicPr>
            <a:picLocks noGrp="1" noChangeAspect="1"/>
          </p:cNvPicPr>
          <p:nvPr>
            <p:ph sz="quarter" idx="14"/>
          </p:nvPr>
        </p:nvPicPr>
        <p:blipFill>
          <a:blip r:embed="rId2"/>
          <a:stretch>
            <a:fillRect/>
          </a:stretch>
        </p:blipFill>
        <p:spPr>
          <a:xfrm>
            <a:off x="4582362" y="2374932"/>
            <a:ext cx="3987167" cy="2883410"/>
          </a:xfrm>
          <a:prstGeom prst="rect">
            <a:avLst/>
          </a:prstGeom>
        </p:spPr>
      </p:pic>
    </p:spTree>
    <p:extLst>
      <p:ext uri="{BB962C8B-B14F-4D97-AF65-F5344CB8AC3E}">
        <p14:creationId xmlns:p14="http://schemas.microsoft.com/office/powerpoint/2010/main" val="2434347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2120-5032-433D-9F32-C663567C6F4F}"/>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43CE1F5E-8497-465B-AC85-F687F77938C5}"/>
              </a:ext>
            </a:extLst>
          </p:cNvPr>
          <p:cNvSpPr>
            <a:spLocks noGrp="1"/>
          </p:cNvSpPr>
          <p:nvPr>
            <p:ph sz="quarter" idx="14"/>
          </p:nvPr>
        </p:nvSpPr>
        <p:spPr>
          <a:xfrm>
            <a:off x="457200" y="1555199"/>
            <a:ext cx="8227071" cy="849334"/>
          </a:xfrm>
        </p:spPr>
        <p:txBody>
          <a:bodyPr/>
          <a:lstStyle/>
          <a:p>
            <a:pPr marL="432" indent="0">
              <a:buNone/>
            </a:pPr>
            <a:r>
              <a:rPr lang="en-IN" sz="2400" dirty="0">
                <a:solidFill>
                  <a:schemeClr val="tx1"/>
                </a:solidFill>
              </a:rPr>
              <a:t>Identify each characteristic as most typical of compounds that are inorganic or organic.</a:t>
            </a:r>
          </a:p>
        </p:txBody>
      </p:sp>
      <p:sp>
        <p:nvSpPr>
          <p:cNvPr id="3" name="Content Placeholder 2">
            <a:extLst>
              <a:ext uri="{FF2B5EF4-FFF2-40B4-BE49-F238E27FC236}">
                <a16:creationId xmlns:a16="http://schemas.microsoft.com/office/drawing/2014/main" id="{5C6F79F1-A0F2-4CB8-94B7-25CE11A9E1ED}"/>
              </a:ext>
            </a:extLst>
          </p:cNvPr>
          <p:cNvSpPr>
            <a:spLocks noGrp="1"/>
          </p:cNvSpPr>
          <p:nvPr>
            <p:ph sz="quarter" idx="16"/>
          </p:nvPr>
        </p:nvSpPr>
        <p:spPr>
          <a:xfrm>
            <a:off x="459729" y="2743200"/>
            <a:ext cx="4199467" cy="414000"/>
          </a:xfrm>
        </p:spPr>
        <p:txBody>
          <a:bodyPr/>
          <a:lstStyle/>
          <a:p>
            <a:pPr marL="432" indent="0">
              <a:buNone/>
            </a:pPr>
            <a:r>
              <a:rPr lang="en-IN" sz="2400" dirty="0">
                <a:solidFill>
                  <a:srgbClr val="007FA3"/>
                </a:solidFill>
              </a:rPr>
              <a:t>A.</a:t>
            </a:r>
            <a:r>
              <a:rPr lang="en-IN" sz="2400" dirty="0"/>
              <a:t> It has a high melting point.</a:t>
            </a:r>
          </a:p>
        </p:txBody>
      </p:sp>
      <p:sp>
        <p:nvSpPr>
          <p:cNvPr id="6" name="Content Placeholder 5">
            <a:extLst>
              <a:ext uri="{FF2B5EF4-FFF2-40B4-BE49-F238E27FC236}">
                <a16:creationId xmlns:a16="http://schemas.microsoft.com/office/drawing/2014/main" id="{F8273FA7-3EA6-40A9-95DF-2EEDAD557796}"/>
              </a:ext>
            </a:extLst>
          </p:cNvPr>
          <p:cNvSpPr>
            <a:spLocks noGrp="1"/>
          </p:cNvSpPr>
          <p:nvPr>
            <p:ph sz="quarter" idx="17"/>
          </p:nvPr>
        </p:nvSpPr>
        <p:spPr>
          <a:xfrm>
            <a:off x="454025" y="3230907"/>
            <a:ext cx="3732767" cy="384204"/>
          </a:xfrm>
        </p:spPr>
        <p:txBody>
          <a:bodyPr/>
          <a:lstStyle/>
          <a:p>
            <a:pPr marL="432" indent="0">
              <a:buNone/>
            </a:pPr>
            <a:r>
              <a:rPr lang="en-IN" sz="2400" dirty="0">
                <a:solidFill>
                  <a:schemeClr val="tx2"/>
                </a:solidFill>
              </a:rPr>
              <a:t>B. </a:t>
            </a:r>
            <a:r>
              <a:rPr lang="en-IN" sz="2400" dirty="0"/>
              <a:t>It is not soluble in water.</a:t>
            </a:r>
          </a:p>
        </p:txBody>
      </p:sp>
      <p:sp>
        <p:nvSpPr>
          <p:cNvPr id="8" name="Content Placeholder 7">
            <a:extLst>
              <a:ext uri="{FF2B5EF4-FFF2-40B4-BE49-F238E27FC236}">
                <a16:creationId xmlns:a16="http://schemas.microsoft.com/office/drawing/2014/main" id="{B45DFC41-8A9C-42A8-BDBC-AC151C2DCA8C}"/>
              </a:ext>
            </a:extLst>
          </p:cNvPr>
          <p:cNvSpPr>
            <a:spLocks noGrp="1"/>
          </p:cNvSpPr>
          <p:nvPr>
            <p:ph sz="quarter" idx="19"/>
          </p:nvPr>
        </p:nvSpPr>
        <p:spPr>
          <a:xfrm>
            <a:off x="457200" y="3787965"/>
            <a:ext cx="2869266" cy="377092"/>
          </a:xfrm>
        </p:spPr>
        <p:txBody>
          <a:bodyPr/>
          <a:lstStyle/>
          <a:p>
            <a:pPr marL="0" indent="0">
              <a:buNone/>
            </a:pPr>
            <a:r>
              <a:rPr lang="en-IN" sz="2400" dirty="0">
                <a:solidFill>
                  <a:schemeClr val="tx2"/>
                </a:solidFill>
              </a:rPr>
              <a:t>C. </a:t>
            </a:r>
            <a:r>
              <a:rPr lang="en-IN" sz="2400" dirty="0"/>
              <a:t>It has the formula</a:t>
            </a:r>
          </a:p>
        </p:txBody>
      </p:sp>
      <p:graphicFrame>
        <p:nvGraphicFramePr>
          <p:cNvPr id="23" name="Object 22" descr="C H 3, single bond, C H 2, single bond, C H 3.">
            <a:extLst>
              <a:ext uri="{FF2B5EF4-FFF2-40B4-BE49-F238E27FC236}">
                <a16:creationId xmlns:a16="http://schemas.microsoft.com/office/drawing/2014/main" id="{E7EE6938-984C-48B4-8AA4-6D728FB94745}"/>
              </a:ext>
            </a:extLst>
          </p:cNvPr>
          <p:cNvGraphicFramePr>
            <a:graphicFrameLocks noChangeAspect="1"/>
          </p:cNvGraphicFramePr>
          <p:nvPr>
            <p:extLst>
              <p:ext uri="{D42A27DB-BD31-4B8C-83A1-F6EECF244321}">
                <p14:modId xmlns:p14="http://schemas.microsoft.com/office/powerpoint/2010/main" val="3817876470"/>
              </p:ext>
            </p:extLst>
          </p:nvPr>
        </p:nvGraphicFramePr>
        <p:xfrm>
          <a:off x="3384955" y="3855291"/>
          <a:ext cx="2436091" cy="346364"/>
        </p:xfrm>
        <a:graphic>
          <a:graphicData uri="http://schemas.openxmlformats.org/presentationml/2006/ole">
            <mc:AlternateContent xmlns:mc="http://schemas.openxmlformats.org/markup-compatibility/2006">
              <mc:Choice xmlns:v="urn:schemas-microsoft-com:vml" Requires="v">
                <p:oleObj spid="_x0000_s3082" name="Equation" r:id="rId3" imgW="2679480" imgH="380880" progId="Equation.DSMT4">
                  <p:embed/>
                </p:oleObj>
              </mc:Choice>
              <mc:Fallback>
                <p:oleObj name="Equation" r:id="rId3" imgW="2679480" imgH="380880" progId="Equation.DSMT4">
                  <p:embed/>
                  <p:pic>
                    <p:nvPicPr>
                      <p:cNvPr id="0" name=""/>
                      <p:cNvPicPr/>
                      <p:nvPr/>
                    </p:nvPicPr>
                    <p:blipFill>
                      <a:blip r:embed="rId4"/>
                      <a:stretch>
                        <a:fillRect/>
                      </a:stretch>
                    </p:blipFill>
                    <p:spPr>
                      <a:xfrm>
                        <a:off x="3384955" y="3855291"/>
                        <a:ext cx="2436091" cy="346364"/>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D5382C66-F979-4B9F-B732-37C0188C3372}"/>
              </a:ext>
            </a:extLst>
          </p:cNvPr>
          <p:cNvSpPr>
            <a:spLocks noGrp="1"/>
          </p:cNvSpPr>
          <p:nvPr>
            <p:ph sz="quarter" idx="21"/>
          </p:nvPr>
        </p:nvSpPr>
        <p:spPr>
          <a:xfrm>
            <a:off x="459729" y="4376022"/>
            <a:ext cx="2926937" cy="410695"/>
          </a:xfrm>
        </p:spPr>
        <p:txBody>
          <a:bodyPr/>
          <a:lstStyle/>
          <a:p>
            <a:pPr marL="432" indent="0">
              <a:buNone/>
            </a:pPr>
            <a:r>
              <a:rPr lang="en-IN" sz="2400" dirty="0">
                <a:solidFill>
                  <a:schemeClr val="tx2"/>
                </a:solidFill>
              </a:rPr>
              <a:t>D. </a:t>
            </a:r>
            <a:r>
              <a:rPr lang="en-IN" sz="2400" dirty="0"/>
              <a:t>It has the formula</a:t>
            </a:r>
          </a:p>
        </p:txBody>
      </p:sp>
      <p:graphicFrame>
        <p:nvGraphicFramePr>
          <p:cNvPr id="11" name="Object 10" descr="M g C l sub 2.&#10;">
            <a:extLst>
              <a:ext uri="{FF2B5EF4-FFF2-40B4-BE49-F238E27FC236}">
                <a16:creationId xmlns:a16="http://schemas.microsoft.com/office/drawing/2014/main" id="{FDDBF068-0AE0-49BD-99B1-7B8A66D01DF3}"/>
              </a:ext>
            </a:extLst>
          </p:cNvPr>
          <p:cNvGraphicFramePr>
            <a:graphicFrameLocks noChangeAspect="1"/>
          </p:cNvGraphicFramePr>
          <p:nvPr>
            <p:extLst>
              <p:ext uri="{D42A27DB-BD31-4B8C-83A1-F6EECF244321}">
                <p14:modId xmlns:p14="http://schemas.microsoft.com/office/powerpoint/2010/main" val="3119810636"/>
              </p:ext>
            </p:extLst>
          </p:nvPr>
        </p:nvGraphicFramePr>
        <p:xfrm>
          <a:off x="3470804" y="4425211"/>
          <a:ext cx="750887" cy="346075"/>
        </p:xfrm>
        <a:graphic>
          <a:graphicData uri="http://schemas.openxmlformats.org/presentationml/2006/ole">
            <mc:AlternateContent xmlns:mc="http://schemas.openxmlformats.org/markup-compatibility/2006">
              <mc:Choice xmlns:v="urn:schemas-microsoft-com:vml" Requires="v">
                <p:oleObj spid="_x0000_s3083" name="Equation" r:id="rId5" imgW="825480" imgH="380880" progId="Equation.DSMT4">
                  <p:embed/>
                </p:oleObj>
              </mc:Choice>
              <mc:Fallback>
                <p:oleObj name="Equation" r:id="rId5" imgW="825480" imgH="380880" progId="Equation.DSMT4">
                  <p:embed/>
                  <p:pic>
                    <p:nvPicPr>
                      <p:cNvPr id="23" name="Object 22" descr="C H 3, single bond, C H 2, single bond, C H 3.">
                        <a:extLst>
                          <a:ext uri="{FF2B5EF4-FFF2-40B4-BE49-F238E27FC236}">
                            <a16:creationId xmlns:a16="http://schemas.microsoft.com/office/drawing/2014/main" id="{E7EE6938-984C-48B4-8AA4-6D728FB94745}"/>
                          </a:ext>
                        </a:extLst>
                      </p:cNvPr>
                      <p:cNvPicPr/>
                      <p:nvPr/>
                    </p:nvPicPr>
                    <p:blipFill>
                      <a:blip r:embed="rId6"/>
                      <a:stretch>
                        <a:fillRect/>
                      </a:stretch>
                    </p:blipFill>
                    <p:spPr>
                      <a:xfrm>
                        <a:off x="3470804" y="4425211"/>
                        <a:ext cx="750887" cy="346075"/>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D29ACB09-C9BF-40BB-929A-F8A879051566}"/>
              </a:ext>
            </a:extLst>
          </p:cNvPr>
          <p:cNvSpPr>
            <a:spLocks noGrp="1"/>
          </p:cNvSpPr>
          <p:nvPr>
            <p:ph sz="quarter" idx="23"/>
          </p:nvPr>
        </p:nvSpPr>
        <p:spPr>
          <a:xfrm>
            <a:off x="457200" y="4908464"/>
            <a:ext cx="3218890" cy="376238"/>
          </a:xfrm>
        </p:spPr>
        <p:txBody>
          <a:bodyPr/>
          <a:lstStyle/>
          <a:p>
            <a:pPr marL="432" indent="0">
              <a:buNone/>
            </a:pPr>
            <a:r>
              <a:rPr lang="en-IN" sz="2400" dirty="0">
                <a:solidFill>
                  <a:schemeClr val="tx2"/>
                </a:solidFill>
              </a:rPr>
              <a:t>E. </a:t>
            </a:r>
            <a:r>
              <a:rPr lang="en-IN" sz="2400" dirty="0"/>
              <a:t>It burns easily in air.</a:t>
            </a:r>
          </a:p>
        </p:txBody>
      </p:sp>
      <p:sp>
        <p:nvSpPr>
          <p:cNvPr id="14" name="Content Placeholder 13">
            <a:extLst>
              <a:ext uri="{FF2B5EF4-FFF2-40B4-BE49-F238E27FC236}">
                <a16:creationId xmlns:a16="http://schemas.microsoft.com/office/drawing/2014/main" id="{CB79EEA1-BC27-4386-BA19-2807F7EFDA95}"/>
              </a:ext>
            </a:extLst>
          </p:cNvPr>
          <p:cNvSpPr>
            <a:spLocks noGrp="1"/>
          </p:cNvSpPr>
          <p:nvPr>
            <p:ph sz="quarter" idx="25"/>
          </p:nvPr>
        </p:nvSpPr>
        <p:spPr>
          <a:xfrm>
            <a:off x="457200" y="5445517"/>
            <a:ext cx="3459307" cy="400533"/>
          </a:xfrm>
        </p:spPr>
        <p:txBody>
          <a:bodyPr/>
          <a:lstStyle/>
          <a:p>
            <a:pPr marL="0" indent="0">
              <a:buNone/>
            </a:pPr>
            <a:r>
              <a:rPr lang="en-IN" sz="2400" dirty="0">
                <a:solidFill>
                  <a:schemeClr val="tx2"/>
                </a:solidFill>
                <a:latin typeface="+mn-lt"/>
              </a:rPr>
              <a:t>F. </a:t>
            </a:r>
            <a:r>
              <a:rPr lang="en-IN" sz="2400" dirty="0">
                <a:latin typeface="+mn-lt"/>
              </a:rPr>
              <a:t>It has covalent bonds.</a:t>
            </a:r>
          </a:p>
        </p:txBody>
      </p:sp>
    </p:spTree>
    <p:extLst>
      <p:ext uri="{BB962C8B-B14F-4D97-AF65-F5344CB8AC3E}">
        <p14:creationId xmlns:p14="http://schemas.microsoft.com/office/powerpoint/2010/main" val="16938419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AEA0-D742-416C-85E6-5D9BEC5D4BFF}"/>
              </a:ext>
            </a:extLst>
          </p:cNvPr>
          <p:cNvSpPr>
            <a:spLocks noGrp="1"/>
          </p:cNvSpPr>
          <p:nvPr>
            <p:ph type="title"/>
          </p:nvPr>
        </p:nvSpPr>
        <p:spPr/>
        <p:txBody>
          <a:bodyPr/>
          <a:lstStyle/>
          <a:p>
            <a:r>
              <a:rPr lang="en-IN" sz="3400" dirty="0"/>
              <a:t>Chemistry Link to the Environment: Pheromones </a:t>
            </a:r>
            <a:r>
              <a:rPr lang="en-IN" sz="2000" b="0" dirty="0"/>
              <a:t>(2 of 2)</a:t>
            </a:r>
          </a:p>
        </p:txBody>
      </p:sp>
      <p:sp>
        <p:nvSpPr>
          <p:cNvPr id="3" name="Content Placeholder 2">
            <a:extLst>
              <a:ext uri="{FF2B5EF4-FFF2-40B4-BE49-F238E27FC236}">
                <a16:creationId xmlns:a16="http://schemas.microsoft.com/office/drawing/2014/main" id="{FBA78C3D-4F9B-47EA-AAFA-A2CA6978F6A0}"/>
              </a:ext>
            </a:extLst>
          </p:cNvPr>
          <p:cNvSpPr>
            <a:spLocks noGrp="1"/>
          </p:cNvSpPr>
          <p:nvPr>
            <p:ph sz="quarter" idx="13"/>
          </p:nvPr>
        </p:nvSpPr>
        <p:spPr>
          <a:xfrm>
            <a:off x="457200" y="1556327"/>
            <a:ext cx="8229600" cy="2485448"/>
          </a:xfrm>
        </p:spPr>
        <p:txBody>
          <a:bodyPr/>
          <a:lstStyle/>
          <a:p>
            <a:pPr marL="432" indent="0">
              <a:buNone/>
            </a:pPr>
            <a:r>
              <a:rPr lang="en-IN" sz="2200" dirty="0"/>
              <a:t>The effectiveness of many of these pheromones depends on the cis or trans configuration of the double bonds in the molecules.</a:t>
            </a:r>
          </a:p>
          <a:p>
            <a:pPr marL="432" indent="0">
              <a:buNone/>
            </a:pPr>
            <a:r>
              <a:rPr lang="en-IN" sz="2200" dirty="0"/>
              <a:t>One pheromone is bombykol,</a:t>
            </a:r>
          </a:p>
          <a:p>
            <a:r>
              <a:rPr lang="en-IN" sz="2200" dirty="0"/>
              <a:t>the sex pheromone produced by the female silkworm moth</a:t>
            </a:r>
          </a:p>
          <a:p>
            <a:r>
              <a:rPr lang="en-IN" sz="2200" dirty="0"/>
              <a:t>which contains one cis double bond and one trans double bond</a:t>
            </a:r>
          </a:p>
        </p:txBody>
      </p:sp>
      <p:pic>
        <p:nvPicPr>
          <p:cNvPr id="6" name="Content Placeholder 5" descr="Two black gumdrops connect together with 2 toothpicks, and show the following configurations. For long description in Notes pane, press F6."/>
          <p:cNvPicPr>
            <a:picLocks noGrp="1" noChangeAspect="1"/>
          </p:cNvPicPr>
          <p:nvPr>
            <p:ph sz="quarter" idx="14"/>
          </p:nvPr>
        </p:nvPicPr>
        <p:blipFill>
          <a:blip r:embed="rId3"/>
          <a:stretch>
            <a:fillRect/>
          </a:stretch>
        </p:blipFill>
        <p:spPr>
          <a:xfrm>
            <a:off x="1615183" y="4412431"/>
            <a:ext cx="5913633" cy="1761897"/>
          </a:xfrm>
          <a:prstGeom prst="rect">
            <a:avLst/>
          </a:prstGeom>
        </p:spPr>
      </p:pic>
    </p:spTree>
    <p:extLst>
      <p:ext uri="{BB962C8B-B14F-4D97-AF65-F5344CB8AC3E}">
        <p14:creationId xmlns:p14="http://schemas.microsoft.com/office/powerpoint/2010/main" val="24750920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36D9C-765D-4CC4-977A-EA86AEA95C84}"/>
              </a:ext>
            </a:extLst>
          </p:cNvPr>
          <p:cNvSpPr>
            <a:spLocks noGrp="1"/>
          </p:cNvSpPr>
          <p:nvPr>
            <p:ph type="title"/>
          </p:nvPr>
        </p:nvSpPr>
        <p:spPr/>
        <p:txBody>
          <a:bodyPr/>
          <a:lstStyle/>
          <a:p>
            <a:r>
              <a:rPr lang="en-IN" dirty="0"/>
              <a:t>Naming Cis–Trans Isomers</a:t>
            </a:r>
          </a:p>
        </p:txBody>
      </p:sp>
      <p:sp>
        <p:nvSpPr>
          <p:cNvPr id="3" name="Content Placeholder 2">
            <a:extLst>
              <a:ext uri="{FF2B5EF4-FFF2-40B4-BE49-F238E27FC236}">
                <a16:creationId xmlns:a16="http://schemas.microsoft.com/office/drawing/2014/main" id="{EE9078AA-0580-44A3-B366-1C3D1A2381AD}"/>
              </a:ext>
            </a:extLst>
          </p:cNvPr>
          <p:cNvSpPr>
            <a:spLocks noGrp="1"/>
          </p:cNvSpPr>
          <p:nvPr>
            <p:ph sz="quarter" idx="14"/>
          </p:nvPr>
        </p:nvSpPr>
        <p:spPr>
          <a:xfrm>
            <a:off x="457200" y="1555200"/>
            <a:ext cx="8232776" cy="837163"/>
          </a:xfrm>
        </p:spPr>
        <p:txBody>
          <a:bodyPr/>
          <a:lstStyle/>
          <a:p>
            <a:pPr marL="432" indent="0">
              <a:buNone/>
            </a:pPr>
            <a:r>
              <a:rPr lang="en-GB" sz="2400" dirty="0"/>
              <a:t>The prefix of </a:t>
            </a:r>
            <a:r>
              <a:rPr lang="en-GB" sz="2400" b="1" dirty="0"/>
              <a:t>cis</a:t>
            </a:r>
            <a:r>
              <a:rPr lang="en-GB" sz="2400" dirty="0"/>
              <a:t> or </a:t>
            </a:r>
            <a:r>
              <a:rPr lang="en-GB" sz="2400" b="1" dirty="0"/>
              <a:t>trans</a:t>
            </a:r>
            <a:r>
              <a:rPr lang="en-GB" sz="2400" dirty="0"/>
              <a:t> is placed in front of the alkene name when the compound is a cis or trans isomer.</a:t>
            </a:r>
          </a:p>
        </p:txBody>
      </p:sp>
      <p:pic>
        <p:nvPicPr>
          <p:cNvPr id="14" name="Content Placeholder 13" descr="The cis isomer has 2 double-bonded carbons, each bonded to a bromine. The bromines are on the same side of the double bond."/>
          <p:cNvPicPr>
            <a:picLocks noGrp="1" noChangeAspect="1"/>
          </p:cNvPicPr>
          <p:nvPr>
            <p:ph sz="quarter" idx="15"/>
          </p:nvPr>
        </p:nvPicPr>
        <p:blipFill>
          <a:blip r:embed="rId2"/>
          <a:stretch>
            <a:fillRect/>
          </a:stretch>
        </p:blipFill>
        <p:spPr>
          <a:xfrm>
            <a:off x="797660" y="2541088"/>
            <a:ext cx="3154105" cy="2179605"/>
          </a:xfrm>
          <a:prstGeom prst="rect">
            <a:avLst/>
          </a:prstGeom>
        </p:spPr>
      </p:pic>
      <p:sp>
        <p:nvSpPr>
          <p:cNvPr id="7" name="Content Placeholder 6">
            <a:extLst>
              <a:ext uri="{FF2B5EF4-FFF2-40B4-BE49-F238E27FC236}">
                <a16:creationId xmlns:a16="http://schemas.microsoft.com/office/drawing/2014/main" id="{8F4F34CA-4AAA-494C-9DBE-391D38A5B191}"/>
              </a:ext>
            </a:extLst>
          </p:cNvPr>
          <p:cNvSpPr>
            <a:spLocks noGrp="1"/>
          </p:cNvSpPr>
          <p:nvPr>
            <p:ph sz="quarter" idx="16"/>
          </p:nvPr>
        </p:nvSpPr>
        <p:spPr>
          <a:xfrm>
            <a:off x="526388" y="5147409"/>
            <a:ext cx="3730239" cy="676464"/>
          </a:xfrm>
        </p:spPr>
        <p:txBody>
          <a:bodyPr/>
          <a:lstStyle/>
          <a:p>
            <a:pPr marL="432" indent="0">
              <a:buNone/>
            </a:pPr>
            <a:r>
              <a:rPr lang="en-IN" sz="2400" b="1" dirty="0"/>
              <a:t>cis</a:t>
            </a:r>
            <a:r>
              <a:rPr lang="en-IN" sz="2400" dirty="0"/>
              <a:t>-1,2-dibromoethene</a:t>
            </a:r>
          </a:p>
        </p:txBody>
      </p:sp>
      <p:pic>
        <p:nvPicPr>
          <p:cNvPr id="15" name="Content Placeholder 14" descr="The trans isomer has 2 double-bonded carbons, each bonded to a bromine. The bromines are on opposite sides of the double bond."/>
          <p:cNvPicPr>
            <a:picLocks noGrp="1" noChangeAspect="1"/>
          </p:cNvPicPr>
          <p:nvPr>
            <p:ph sz="quarter" idx="17"/>
          </p:nvPr>
        </p:nvPicPr>
        <p:blipFill>
          <a:blip r:embed="rId3"/>
          <a:stretch>
            <a:fillRect/>
          </a:stretch>
        </p:blipFill>
        <p:spPr>
          <a:xfrm>
            <a:off x="5283264" y="2548286"/>
            <a:ext cx="3083184" cy="2288635"/>
          </a:xfrm>
          <a:prstGeom prst="rect">
            <a:avLst/>
          </a:prstGeom>
        </p:spPr>
      </p:pic>
      <p:sp>
        <p:nvSpPr>
          <p:cNvPr id="5" name="Content Placeholder 4"/>
          <p:cNvSpPr>
            <a:spLocks noGrp="1"/>
          </p:cNvSpPr>
          <p:nvPr>
            <p:ph sz="quarter" idx="18"/>
          </p:nvPr>
        </p:nvSpPr>
        <p:spPr>
          <a:xfrm>
            <a:off x="4959737" y="5142462"/>
            <a:ext cx="3730239" cy="659956"/>
          </a:xfrm>
        </p:spPr>
        <p:txBody>
          <a:bodyPr/>
          <a:lstStyle/>
          <a:p>
            <a:pPr marL="432" indent="0">
              <a:buNone/>
            </a:pPr>
            <a:r>
              <a:rPr lang="en-IN" sz="2400" b="1" dirty="0"/>
              <a:t>trans</a:t>
            </a:r>
            <a:r>
              <a:rPr lang="en-IN" sz="2400" dirty="0"/>
              <a:t>-1,2-dibromoethene</a:t>
            </a:r>
          </a:p>
        </p:txBody>
      </p:sp>
    </p:spTree>
    <p:extLst>
      <p:ext uri="{BB962C8B-B14F-4D97-AF65-F5344CB8AC3E}">
        <p14:creationId xmlns:p14="http://schemas.microsoft.com/office/powerpoint/2010/main" val="18975576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A540-4A5E-4904-9FB4-0138993ECB24}"/>
              </a:ext>
            </a:extLst>
          </p:cNvPr>
          <p:cNvSpPr>
            <a:spLocks noGrp="1"/>
          </p:cNvSpPr>
          <p:nvPr>
            <p:ph type="title"/>
          </p:nvPr>
        </p:nvSpPr>
        <p:spPr/>
        <p:txBody>
          <a:bodyPr/>
          <a:lstStyle/>
          <a:p>
            <a:r>
              <a:rPr lang="en-IN" dirty="0"/>
              <a:t>Learning Check 1</a:t>
            </a:r>
          </a:p>
        </p:txBody>
      </p:sp>
      <p:sp>
        <p:nvSpPr>
          <p:cNvPr id="29" name="Content Placeholder 28"/>
          <p:cNvSpPr>
            <a:spLocks noGrp="1"/>
          </p:cNvSpPr>
          <p:nvPr>
            <p:ph sz="quarter" idx="14"/>
          </p:nvPr>
        </p:nvSpPr>
        <p:spPr>
          <a:xfrm>
            <a:off x="457200" y="1619765"/>
            <a:ext cx="8229600" cy="436500"/>
          </a:xfrm>
        </p:spPr>
        <p:txBody>
          <a:bodyPr/>
          <a:lstStyle/>
          <a:p>
            <a:pPr marL="432" indent="0">
              <a:buNone/>
            </a:pPr>
            <a:r>
              <a:rPr lang="en-GB" sz="2400" dirty="0"/>
              <a:t>Name each, using </a:t>
            </a:r>
            <a:r>
              <a:rPr lang="en-GB" sz="2400" b="1" dirty="0"/>
              <a:t>cis</a:t>
            </a:r>
            <a:r>
              <a:rPr lang="en-GB" sz="2400" dirty="0"/>
              <a:t> or </a:t>
            </a:r>
            <a:r>
              <a:rPr lang="en-GB" sz="2400" b="1" dirty="0"/>
              <a:t>trans</a:t>
            </a:r>
            <a:r>
              <a:rPr lang="en-GB" sz="2400" dirty="0"/>
              <a:t> prefixes when needed.</a:t>
            </a:r>
          </a:p>
        </p:txBody>
      </p:sp>
      <p:sp>
        <p:nvSpPr>
          <p:cNvPr id="30" name="Content Placeholder 29"/>
          <p:cNvSpPr>
            <a:spLocks noGrp="1"/>
          </p:cNvSpPr>
          <p:nvPr>
            <p:ph sz="quarter" idx="15"/>
          </p:nvPr>
        </p:nvSpPr>
        <p:spPr>
          <a:xfrm>
            <a:off x="457201" y="2760418"/>
            <a:ext cx="406400" cy="426566"/>
          </a:xfrm>
        </p:spPr>
        <p:txBody>
          <a:bodyPr/>
          <a:lstStyle/>
          <a:p>
            <a:pPr marL="0" indent="0">
              <a:buNone/>
            </a:pPr>
            <a:r>
              <a:rPr lang="en-GB" sz="2400" dirty="0"/>
              <a:t>A.</a:t>
            </a:r>
            <a:endParaRPr lang="en-IN" sz="2400" dirty="0"/>
          </a:p>
        </p:txBody>
      </p:sp>
      <p:pic>
        <p:nvPicPr>
          <p:cNvPr id="41" name="Content Placeholder 40" descr="Two double-bonded carbons are each bonded to a chlorine above and a methyl group below."/>
          <p:cNvPicPr>
            <a:picLocks noGrp="1" noChangeAspect="1"/>
          </p:cNvPicPr>
          <p:nvPr>
            <p:ph sz="quarter" idx="16"/>
          </p:nvPr>
        </p:nvPicPr>
        <p:blipFill>
          <a:blip r:embed="rId2"/>
          <a:stretch>
            <a:fillRect/>
          </a:stretch>
        </p:blipFill>
        <p:spPr>
          <a:xfrm>
            <a:off x="1628253" y="2507369"/>
            <a:ext cx="1800000" cy="1013142"/>
          </a:xfrm>
          <a:prstGeom prst="rect">
            <a:avLst/>
          </a:prstGeom>
        </p:spPr>
      </p:pic>
      <p:sp>
        <p:nvSpPr>
          <p:cNvPr id="33" name="Content Placeholder 32"/>
          <p:cNvSpPr>
            <a:spLocks noGrp="1"/>
          </p:cNvSpPr>
          <p:nvPr>
            <p:ph sz="quarter" idx="18"/>
          </p:nvPr>
        </p:nvSpPr>
        <p:spPr>
          <a:xfrm>
            <a:off x="459729" y="4120568"/>
            <a:ext cx="403872" cy="536185"/>
          </a:xfrm>
        </p:spPr>
        <p:txBody>
          <a:bodyPr/>
          <a:lstStyle/>
          <a:p>
            <a:pPr marL="432" indent="0">
              <a:buNone/>
            </a:pPr>
            <a:r>
              <a:rPr lang="en-GB" sz="2400" dirty="0"/>
              <a:t>B.</a:t>
            </a:r>
            <a:endParaRPr lang="en-IN" sz="2400" dirty="0"/>
          </a:p>
        </p:txBody>
      </p:sp>
      <p:pic>
        <p:nvPicPr>
          <p:cNvPr id="42" name="Content Placeholder 41" descr="Two double-bonded carbons are each bonded to a bromine and a methyl group. One bromine is above the double bond and the other is below."/>
          <p:cNvPicPr>
            <a:picLocks noGrp="1" noChangeAspect="1"/>
          </p:cNvPicPr>
          <p:nvPr>
            <p:ph sz="quarter" idx="19"/>
          </p:nvPr>
        </p:nvPicPr>
        <p:blipFill>
          <a:blip r:embed="rId3"/>
          <a:stretch>
            <a:fillRect/>
          </a:stretch>
        </p:blipFill>
        <p:spPr>
          <a:xfrm>
            <a:off x="1486957" y="3938885"/>
            <a:ext cx="1800000" cy="1023428"/>
          </a:xfrm>
          <a:prstGeom prst="rect">
            <a:avLst/>
          </a:prstGeom>
        </p:spPr>
      </p:pic>
      <p:sp>
        <p:nvSpPr>
          <p:cNvPr id="36" name="Content Placeholder 35"/>
          <p:cNvSpPr>
            <a:spLocks noGrp="1"/>
          </p:cNvSpPr>
          <p:nvPr>
            <p:ph sz="quarter" idx="21"/>
          </p:nvPr>
        </p:nvSpPr>
        <p:spPr>
          <a:xfrm>
            <a:off x="454025" y="5697893"/>
            <a:ext cx="409575" cy="426567"/>
          </a:xfrm>
        </p:spPr>
        <p:txBody>
          <a:bodyPr/>
          <a:lstStyle/>
          <a:p>
            <a:pPr marL="432" indent="0">
              <a:buNone/>
            </a:pPr>
            <a:r>
              <a:rPr lang="en-GB" sz="2400" dirty="0"/>
              <a:t>C.</a:t>
            </a:r>
            <a:endParaRPr lang="en-IN" sz="2400" dirty="0"/>
          </a:p>
        </p:txBody>
      </p:sp>
      <p:pic>
        <p:nvPicPr>
          <p:cNvPr id="43" name="Content Placeholder 42" descr="Two double-bonded carbons are each bonded to a hydrogen and a methyl group. One methyl group is above the double bond and the other is below."/>
          <p:cNvPicPr>
            <a:picLocks noGrp="1" noChangeAspect="1"/>
          </p:cNvPicPr>
          <p:nvPr>
            <p:ph sz="quarter" idx="22"/>
          </p:nvPr>
        </p:nvPicPr>
        <p:blipFill>
          <a:blip r:embed="rId4"/>
          <a:stretch>
            <a:fillRect/>
          </a:stretch>
        </p:blipFill>
        <p:spPr>
          <a:xfrm>
            <a:off x="1435749" y="5338657"/>
            <a:ext cx="1800000" cy="987429"/>
          </a:xfrm>
          <a:prstGeom prst="rect">
            <a:avLst/>
          </a:prstGeom>
        </p:spPr>
      </p:pic>
    </p:spTree>
    <p:extLst>
      <p:ext uri="{BB962C8B-B14F-4D97-AF65-F5344CB8AC3E}">
        <p14:creationId xmlns:p14="http://schemas.microsoft.com/office/powerpoint/2010/main" val="24043574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A540-4A5E-4904-9FB4-0138993ECB24}"/>
              </a:ext>
            </a:extLst>
          </p:cNvPr>
          <p:cNvSpPr>
            <a:spLocks noGrp="1"/>
          </p:cNvSpPr>
          <p:nvPr>
            <p:ph type="title"/>
          </p:nvPr>
        </p:nvSpPr>
        <p:spPr/>
        <p:txBody>
          <a:bodyPr/>
          <a:lstStyle/>
          <a:p>
            <a:r>
              <a:rPr lang="en-IN" dirty="0"/>
              <a:t>Solution 1</a:t>
            </a:r>
          </a:p>
        </p:txBody>
      </p:sp>
      <p:sp>
        <p:nvSpPr>
          <p:cNvPr id="29" name="Content Placeholder 28"/>
          <p:cNvSpPr>
            <a:spLocks noGrp="1"/>
          </p:cNvSpPr>
          <p:nvPr>
            <p:ph sz="quarter" idx="14"/>
          </p:nvPr>
        </p:nvSpPr>
        <p:spPr>
          <a:xfrm>
            <a:off x="457200" y="1619765"/>
            <a:ext cx="8229600" cy="436500"/>
          </a:xfrm>
        </p:spPr>
        <p:txBody>
          <a:bodyPr/>
          <a:lstStyle/>
          <a:p>
            <a:pPr marL="432" indent="0">
              <a:buNone/>
            </a:pPr>
            <a:r>
              <a:rPr lang="en-GB" sz="2400" dirty="0"/>
              <a:t>Name each, using </a:t>
            </a:r>
            <a:r>
              <a:rPr lang="en-GB" sz="2400" b="1" dirty="0"/>
              <a:t>cis</a:t>
            </a:r>
            <a:r>
              <a:rPr lang="en-GB" sz="2400" dirty="0"/>
              <a:t> or </a:t>
            </a:r>
            <a:r>
              <a:rPr lang="en-GB" sz="2400" b="1" dirty="0"/>
              <a:t>trans</a:t>
            </a:r>
            <a:r>
              <a:rPr lang="en-GB" sz="2400" dirty="0"/>
              <a:t> prefixes when needed.</a:t>
            </a:r>
          </a:p>
        </p:txBody>
      </p:sp>
      <p:sp>
        <p:nvSpPr>
          <p:cNvPr id="30" name="Content Placeholder 29"/>
          <p:cNvSpPr>
            <a:spLocks noGrp="1"/>
          </p:cNvSpPr>
          <p:nvPr>
            <p:ph sz="quarter" idx="15"/>
          </p:nvPr>
        </p:nvSpPr>
        <p:spPr>
          <a:xfrm>
            <a:off x="457201" y="2760418"/>
            <a:ext cx="406400" cy="426566"/>
          </a:xfrm>
        </p:spPr>
        <p:txBody>
          <a:bodyPr/>
          <a:lstStyle/>
          <a:p>
            <a:pPr marL="0" indent="0">
              <a:buNone/>
            </a:pPr>
            <a:r>
              <a:rPr lang="en-GB" sz="2400" dirty="0"/>
              <a:t>A.</a:t>
            </a:r>
            <a:endParaRPr lang="en-IN" sz="2400" dirty="0"/>
          </a:p>
        </p:txBody>
      </p:sp>
      <p:pic>
        <p:nvPicPr>
          <p:cNvPr id="41" name="Content Placeholder 40" descr="Two double-bonded carbons are each bonded to a chlorine above and a methyl group below."/>
          <p:cNvPicPr>
            <a:picLocks noGrp="1" noChangeAspect="1"/>
          </p:cNvPicPr>
          <p:nvPr>
            <p:ph sz="quarter" idx="16"/>
          </p:nvPr>
        </p:nvPicPr>
        <p:blipFill>
          <a:blip r:embed="rId2"/>
          <a:stretch>
            <a:fillRect/>
          </a:stretch>
        </p:blipFill>
        <p:spPr>
          <a:xfrm>
            <a:off x="1628253" y="2507369"/>
            <a:ext cx="1800000" cy="1013142"/>
          </a:xfrm>
          <a:prstGeom prst="rect">
            <a:avLst/>
          </a:prstGeom>
        </p:spPr>
      </p:pic>
      <p:sp>
        <p:nvSpPr>
          <p:cNvPr id="32" name="Content Placeholder 31"/>
          <p:cNvSpPr>
            <a:spLocks noGrp="1"/>
          </p:cNvSpPr>
          <p:nvPr>
            <p:ph sz="quarter" idx="17"/>
          </p:nvPr>
        </p:nvSpPr>
        <p:spPr>
          <a:xfrm>
            <a:off x="4305467" y="2647930"/>
            <a:ext cx="3732767" cy="470192"/>
          </a:xfrm>
        </p:spPr>
        <p:txBody>
          <a:bodyPr/>
          <a:lstStyle/>
          <a:p>
            <a:pPr marL="432" indent="0">
              <a:buNone/>
            </a:pPr>
            <a:r>
              <a:rPr lang="en-IN" sz="2400" b="1" dirty="0"/>
              <a:t>cis</a:t>
            </a:r>
            <a:r>
              <a:rPr lang="en-IN" sz="2400" dirty="0"/>
              <a:t>-2,3-dichlorobutene</a:t>
            </a:r>
          </a:p>
        </p:txBody>
      </p:sp>
      <p:sp>
        <p:nvSpPr>
          <p:cNvPr id="33" name="Content Placeholder 32"/>
          <p:cNvSpPr>
            <a:spLocks noGrp="1"/>
          </p:cNvSpPr>
          <p:nvPr>
            <p:ph sz="quarter" idx="18"/>
          </p:nvPr>
        </p:nvSpPr>
        <p:spPr>
          <a:xfrm>
            <a:off x="459729" y="4120568"/>
            <a:ext cx="403872" cy="536185"/>
          </a:xfrm>
        </p:spPr>
        <p:txBody>
          <a:bodyPr/>
          <a:lstStyle/>
          <a:p>
            <a:pPr marL="432" indent="0">
              <a:buNone/>
            </a:pPr>
            <a:r>
              <a:rPr lang="en-GB" sz="2400" dirty="0"/>
              <a:t>B.</a:t>
            </a:r>
            <a:endParaRPr lang="en-IN" sz="2400" dirty="0"/>
          </a:p>
        </p:txBody>
      </p:sp>
      <p:pic>
        <p:nvPicPr>
          <p:cNvPr id="42" name="Content Placeholder 41" descr="Two double-bonded carbons are each bonded to a bromine and a methyl group. One bromine is above the double bond and the other is below."/>
          <p:cNvPicPr>
            <a:picLocks noGrp="1" noChangeAspect="1"/>
          </p:cNvPicPr>
          <p:nvPr>
            <p:ph sz="quarter" idx="19"/>
          </p:nvPr>
        </p:nvPicPr>
        <p:blipFill>
          <a:blip r:embed="rId3"/>
          <a:stretch>
            <a:fillRect/>
          </a:stretch>
        </p:blipFill>
        <p:spPr>
          <a:xfrm>
            <a:off x="1486957" y="3938885"/>
            <a:ext cx="1800000" cy="1023428"/>
          </a:xfrm>
          <a:prstGeom prst="rect">
            <a:avLst/>
          </a:prstGeom>
        </p:spPr>
      </p:pic>
      <p:sp>
        <p:nvSpPr>
          <p:cNvPr id="35" name="Content Placeholder 34"/>
          <p:cNvSpPr>
            <a:spLocks noGrp="1"/>
          </p:cNvSpPr>
          <p:nvPr>
            <p:ph sz="quarter" idx="20"/>
          </p:nvPr>
        </p:nvSpPr>
        <p:spPr>
          <a:xfrm>
            <a:off x="4347919" y="4114994"/>
            <a:ext cx="3733414" cy="436500"/>
          </a:xfrm>
        </p:spPr>
        <p:txBody>
          <a:bodyPr/>
          <a:lstStyle/>
          <a:p>
            <a:pPr marL="0" indent="0">
              <a:buNone/>
            </a:pPr>
            <a:r>
              <a:rPr lang="en-IN" sz="2400" b="1" dirty="0"/>
              <a:t>trans</a:t>
            </a:r>
            <a:r>
              <a:rPr lang="en-IN" sz="2400" dirty="0"/>
              <a:t>-2,3-dibromobutene</a:t>
            </a:r>
          </a:p>
        </p:txBody>
      </p:sp>
      <p:sp>
        <p:nvSpPr>
          <p:cNvPr id="36" name="Content Placeholder 35"/>
          <p:cNvSpPr>
            <a:spLocks noGrp="1"/>
          </p:cNvSpPr>
          <p:nvPr>
            <p:ph sz="quarter" idx="21"/>
          </p:nvPr>
        </p:nvSpPr>
        <p:spPr>
          <a:xfrm>
            <a:off x="454025" y="5697893"/>
            <a:ext cx="409575" cy="426567"/>
          </a:xfrm>
        </p:spPr>
        <p:txBody>
          <a:bodyPr/>
          <a:lstStyle/>
          <a:p>
            <a:pPr marL="432" indent="0">
              <a:buNone/>
            </a:pPr>
            <a:r>
              <a:rPr lang="en-GB" sz="2400" dirty="0"/>
              <a:t>C.</a:t>
            </a:r>
            <a:endParaRPr lang="en-IN" sz="2400" dirty="0"/>
          </a:p>
        </p:txBody>
      </p:sp>
      <p:pic>
        <p:nvPicPr>
          <p:cNvPr id="43" name="Content Placeholder 42" descr="Two double-bonded carbons are each bonded to a hydrogen and a methyl group. One methyl group is above the double bond and the other is below."/>
          <p:cNvPicPr>
            <a:picLocks noGrp="1" noChangeAspect="1"/>
          </p:cNvPicPr>
          <p:nvPr>
            <p:ph sz="quarter" idx="22"/>
          </p:nvPr>
        </p:nvPicPr>
        <p:blipFill>
          <a:blip r:embed="rId4"/>
          <a:stretch>
            <a:fillRect/>
          </a:stretch>
        </p:blipFill>
        <p:spPr>
          <a:xfrm>
            <a:off x="1435749" y="5338657"/>
            <a:ext cx="1800000" cy="987429"/>
          </a:xfrm>
          <a:prstGeom prst="rect">
            <a:avLst/>
          </a:prstGeom>
        </p:spPr>
      </p:pic>
      <p:sp>
        <p:nvSpPr>
          <p:cNvPr id="38" name="Content Placeholder 37"/>
          <p:cNvSpPr>
            <a:spLocks noGrp="1"/>
          </p:cNvSpPr>
          <p:nvPr>
            <p:ph sz="quarter" idx="23"/>
          </p:nvPr>
        </p:nvSpPr>
        <p:spPr>
          <a:xfrm>
            <a:off x="4304820" y="5532744"/>
            <a:ext cx="3733414" cy="548132"/>
          </a:xfrm>
        </p:spPr>
        <p:txBody>
          <a:bodyPr/>
          <a:lstStyle/>
          <a:p>
            <a:pPr marL="432" indent="0">
              <a:buNone/>
            </a:pPr>
            <a:r>
              <a:rPr lang="en-IN" sz="2400" b="1" dirty="0"/>
              <a:t>trans</a:t>
            </a:r>
            <a:r>
              <a:rPr lang="en-IN" sz="2400" dirty="0"/>
              <a:t>-2-butene</a:t>
            </a:r>
          </a:p>
        </p:txBody>
      </p:sp>
    </p:spTree>
    <p:extLst>
      <p:ext uri="{BB962C8B-B14F-4D97-AF65-F5344CB8AC3E}">
        <p14:creationId xmlns:p14="http://schemas.microsoft.com/office/powerpoint/2010/main" val="3420835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1991-1643-41FD-8DFC-B8203E298D83}"/>
              </a:ext>
            </a:extLst>
          </p:cNvPr>
          <p:cNvSpPr>
            <a:spLocks noGrp="1"/>
          </p:cNvSpPr>
          <p:nvPr>
            <p:ph type="title"/>
          </p:nvPr>
        </p:nvSpPr>
        <p:spPr/>
        <p:txBody>
          <a:bodyPr/>
          <a:lstStyle/>
          <a:p>
            <a:r>
              <a:rPr lang="en-IN" dirty="0"/>
              <a:t>11.7 Addition Reactions</a:t>
            </a:r>
          </a:p>
        </p:txBody>
      </p:sp>
      <p:sp>
        <p:nvSpPr>
          <p:cNvPr id="3" name="Content Placeholder 2">
            <a:extLst>
              <a:ext uri="{FF2B5EF4-FFF2-40B4-BE49-F238E27FC236}">
                <a16:creationId xmlns:a16="http://schemas.microsoft.com/office/drawing/2014/main" id="{0E29335A-C042-49DD-B98C-4393083604B8}"/>
              </a:ext>
            </a:extLst>
          </p:cNvPr>
          <p:cNvSpPr>
            <a:spLocks noGrp="1"/>
          </p:cNvSpPr>
          <p:nvPr>
            <p:ph sz="quarter" idx="14"/>
          </p:nvPr>
        </p:nvSpPr>
        <p:spPr>
          <a:xfrm>
            <a:off x="457199" y="1555199"/>
            <a:ext cx="3908324" cy="2883658"/>
          </a:xfrm>
        </p:spPr>
        <p:txBody>
          <a:bodyPr/>
          <a:lstStyle/>
          <a:p>
            <a:pPr marL="432" indent="0">
              <a:buNone/>
            </a:pPr>
            <a:r>
              <a:rPr lang="en-IN" sz="2400" dirty="0"/>
              <a:t>The commercial process of hydrogenation is used to convert the double bonds in vegetable oils to saturated fats to make a more solid product.</a:t>
            </a:r>
          </a:p>
        </p:txBody>
      </p:sp>
      <p:pic>
        <p:nvPicPr>
          <p:cNvPr id="14" name="Content Placeholder 13" descr="A knife holds margarine and sits on top of a container of margarine.">
            <a:extLst>
              <a:ext uri="{FF2B5EF4-FFF2-40B4-BE49-F238E27FC236}">
                <a16:creationId xmlns:a16="http://schemas.microsoft.com/office/drawing/2014/main" id="{0A5B5D48-44F4-436C-A6B1-3CBEF20D3316}"/>
              </a:ext>
            </a:extLst>
          </p:cNvPr>
          <p:cNvPicPr>
            <a:picLocks noGrp="1" noChangeAspect="1"/>
          </p:cNvPicPr>
          <p:nvPr>
            <p:ph sz="quarter" idx="16"/>
          </p:nvPr>
        </p:nvPicPr>
        <p:blipFill>
          <a:blip r:embed="rId2"/>
          <a:stretch>
            <a:fillRect/>
          </a:stretch>
        </p:blipFill>
        <p:spPr>
          <a:xfrm>
            <a:off x="4705767" y="1555200"/>
            <a:ext cx="3981033" cy="2883658"/>
          </a:xfrm>
          <a:prstGeom prst="rect">
            <a:avLst/>
          </a:prstGeom>
        </p:spPr>
      </p:pic>
      <p:sp>
        <p:nvSpPr>
          <p:cNvPr id="4" name="Content Placeholder 3">
            <a:extLst>
              <a:ext uri="{FF2B5EF4-FFF2-40B4-BE49-F238E27FC236}">
                <a16:creationId xmlns:a16="http://schemas.microsoft.com/office/drawing/2014/main" id="{1FB75880-74C1-43C1-8547-FA10F605AFFB}"/>
              </a:ext>
            </a:extLst>
          </p:cNvPr>
          <p:cNvSpPr>
            <a:spLocks noGrp="1"/>
          </p:cNvSpPr>
          <p:nvPr>
            <p:ph sz="quarter" idx="15"/>
          </p:nvPr>
        </p:nvSpPr>
        <p:spPr>
          <a:xfrm>
            <a:off x="457200" y="5036506"/>
            <a:ext cx="8229600" cy="1202061"/>
          </a:xfrm>
        </p:spPr>
        <p:txBody>
          <a:bodyPr/>
          <a:lstStyle/>
          <a:p>
            <a:pPr marL="432" indent="0">
              <a:buNone/>
            </a:pPr>
            <a:r>
              <a:rPr lang="en-IN" sz="2400" b="1" dirty="0"/>
              <a:t>Learning Goal</a:t>
            </a:r>
            <a:r>
              <a:rPr lang="en-IN" sz="2400" dirty="0"/>
              <a:t> Draw the condensed structural and line-angle formulas and give the names for the organic products of addition reactions of alkenes.</a:t>
            </a:r>
          </a:p>
        </p:txBody>
      </p:sp>
    </p:spTree>
    <p:extLst>
      <p:ext uri="{BB962C8B-B14F-4D97-AF65-F5344CB8AC3E}">
        <p14:creationId xmlns:p14="http://schemas.microsoft.com/office/powerpoint/2010/main" val="3418143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3253-7AFB-4C41-A8A3-D97BC05E3BA7}"/>
              </a:ext>
            </a:extLst>
          </p:cNvPr>
          <p:cNvSpPr>
            <a:spLocks noGrp="1"/>
          </p:cNvSpPr>
          <p:nvPr>
            <p:ph type="title"/>
          </p:nvPr>
        </p:nvSpPr>
        <p:spPr/>
        <p:txBody>
          <a:bodyPr/>
          <a:lstStyle/>
          <a:p>
            <a:r>
              <a:rPr lang="en-IN" dirty="0"/>
              <a:t>Addition Reactions</a:t>
            </a:r>
          </a:p>
        </p:txBody>
      </p:sp>
      <p:sp>
        <p:nvSpPr>
          <p:cNvPr id="4" name="Content Placeholder 3">
            <a:extLst>
              <a:ext uri="{FF2B5EF4-FFF2-40B4-BE49-F238E27FC236}">
                <a16:creationId xmlns:a16="http://schemas.microsoft.com/office/drawing/2014/main" id="{25B7A114-F055-48D2-97E6-5F52E86C5A2F}"/>
              </a:ext>
            </a:extLst>
          </p:cNvPr>
          <p:cNvSpPr>
            <a:spLocks noGrp="1"/>
          </p:cNvSpPr>
          <p:nvPr>
            <p:ph sz="quarter" idx="14"/>
          </p:nvPr>
        </p:nvSpPr>
        <p:spPr>
          <a:xfrm>
            <a:off x="457200" y="1555200"/>
            <a:ext cx="8229600" cy="432000"/>
          </a:xfrm>
        </p:spPr>
        <p:txBody>
          <a:bodyPr/>
          <a:lstStyle/>
          <a:p>
            <a:pPr marL="432" indent="0">
              <a:buNone/>
            </a:pPr>
            <a:r>
              <a:rPr lang="en-IN" sz="2400" dirty="0"/>
              <a:t>In alkenes and alkynes, the double and triple bonds are</a:t>
            </a:r>
          </a:p>
        </p:txBody>
      </p:sp>
      <p:sp>
        <p:nvSpPr>
          <p:cNvPr id="5" name="Content Placeholder 4">
            <a:extLst>
              <a:ext uri="{FF2B5EF4-FFF2-40B4-BE49-F238E27FC236}">
                <a16:creationId xmlns:a16="http://schemas.microsoft.com/office/drawing/2014/main" id="{7FFF9892-E9AF-47FF-98E6-E4307E64D74A}"/>
              </a:ext>
            </a:extLst>
          </p:cNvPr>
          <p:cNvSpPr>
            <a:spLocks noGrp="1"/>
          </p:cNvSpPr>
          <p:nvPr>
            <p:ph sz="quarter" idx="15"/>
          </p:nvPr>
        </p:nvSpPr>
        <p:spPr>
          <a:xfrm>
            <a:off x="457200" y="2066445"/>
            <a:ext cx="3240000" cy="432000"/>
          </a:xfrm>
        </p:spPr>
        <p:txBody>
          <a:bodyPr/>
          <a:lstStyle/>
          <a:p>
            <a:r>
              <a:rPr lang="en-IN" sz="2400" dirty="0"/>
              <a:t>very reactive, adding</a:t>
            </a:r>
          </a:p>
        </p:txBody>
      </p:sp>
      <p:graphicFrame>
        <p:nvGraphicFramePr>
          <p:cNvPr id="9" name="Object 8" descr="H single bond H and H single bond O H">
            <a:extLst>
              <a:ext uri="{FF2B5EF4-FFF2-40B4-BE49-F238E27FC236}">
                <a16:creationId xmlns:a16="http://schemas.microsoft.com/office/drawing/2014/main" id="{47F40B17-93BD-4DB9-8967-3A2EF023CDFF}"/>
              </a:ext>
            </a:extLst>
          </p:cNvPr>
          <p:cNvGraphicFramePr>
            <a:graphicFrameLocks noChangeAspect="1"/>
          </p:cNvGraphicFramePr>
          <p:nvPr>
            <p:extLst/>
          </p:nvPr>
        </p:nvGraphicFramePr>
        <p:xfrm>
          <a:off x="3757263" y="2107654"/>
          <a:ext cx="2613218" cy="283510"/>
        </p:xfrm>
        <a:graphic>
          <a:graphicData uri="http://schemas.openxmlformats.org/presentationml/2006/ole">
            <mc:AlternateContent xmlns:mc="http://schemas.openxmlformats.org/markup-compatibility/2006">
              <mc:Choice xmlns:v="urn:schemas-microsoft-com:vml" Requires="v">
                <p:oleObj spid="_x0000_s30730" name="Equation" r:id="rId3" imgW="2692080" imgH="291960" progId="Equation.DSMT4">
                  <p:embed/>
                </p:oleObj>
              </mc:Choice>
              <mc:Fallback>
                <p:oleObj name="Equation" r:id="rId3" imgW="2692080" imgH="291960" progId="Equation.DSMT4">
                  <p:embed/>
                  <p:pic>
                    <p:nvPicPr>
                      <p:cNvPr id="9" name="Object 8" descr="H single bond H and H single bond O H">
                        <a:extLst>
                          <a:ext uri="{FF2B5EF4-FFF2-40B4-BE49-F238E27FC236}">
                            <a16:creationId xmlns:a16="http://schemas.microsoft.com/office/drawing/2014/main" id="{47F40B17-93BD-4DB9-8967-3A2EF023CDFF}"/>
                          </a:ext>
                        </a:extLst>
                      </p:cNvPr>
                      <p:cNvPicPr/>
                      <p:nvPr/>
                    </p:nvPicPr>
                    <p:blipFill>
                      <a:blip r:embed="rId4"/>
                      <a:stretch>
                        <a:fillRect/>
                      </a:stretch>
                    </p:blipFill>
                    <p:spPr>
                      <a:xfrm>
                        <a:off x="3757263" y="2107654"/>
                        <a:ext cx="2613218" cy="28351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F2DBB7F-7AA1-4EE9-B537-58A6D5D1DD6C}"/>
              </a:ext>
            </a:extLst>
          </p:cNvPr>
          <p:cNvSpPr>
            <a:spLocks noGrp="1"/>
          </p:cNvSpPr>
          <p:nvPr>
            <p:ph sz="quarter" idx="16"/>
          </p:nvPr>
        </p:nvSpPr>
        <p:spPr>
          <a:xfrm>
            <a:off x="6487886" y="2066400"/>
            <a:ext cx="2202091" cy="432000"/>
          </a:xfrm>
          <a:noFill/>
          <a:ln>
            <a:noFill/>
          </a:ln>
        </p:spPr>
        <p:txBody>
          <a:bodyPr lIns="0" tIns="0" rIns="0" bIns="0" anchor="t" anchorCtr="0"/>
          <a:lstStyle/>
          <a:p>
            <a:pPr marL="432" indent="0">
              <a:buNone/>
            </a:pPr>
            <a:r>
              <a:rPr lang="en-IN" sz="2400" dirty="0"/>
              <a:t>to the carbons</a:t>
            </a:r>
          </a:p>
        </p:txBody>
      </p:sp>
      <p:sp>
        <p:nvSpPr>
          <p:cNvPr id="6" name="Content Placeholder 5">
            <a:extLst>
              <a:ext uri="{FF2B5EF4-FFF2-40B4-BE49-F238E27FC236}">
                <a16:creationId xmlns:a16="http://schemas.microsoft.com/office/drawing/2014/main" id="{CBC2F146-D2D0-4A27-AEBF-A2093E15593A}"/>
              </a:ext>
            </a:extLst>
          </p:cNvPr>
          <p:cNvSpPr>
            <a:spLocks noGrp="1"/>
          </p:cNvSpPr>
          <p:nvPr>
            <p:ph sz="quarter" idx="17"/>
          </p:nvPr>
        </p:nvSpPr>
        <p:spPr>
          <a:xfrm>
            <a:off x="457200" y="2583883"/>
            <a:ext cx="8229600" cy="432000"/>
          </a:xfrm>
        </p:spPr>
        <p:txBody>
          <a:bodyPr/>
          <a:lstStyle/>
          <a:p>
            <a:pPr indent="0">
              <a:buNone/>
            </a:pPr>
            <a:r>
              <a:rPr lang="en-IN" sz="2400" dirty="0"/>
              <a:t>in the double or triple bond</a:t>
            </a:r>
          </a:p>
        </p:txBody>
      </p:sp>
      <p:sp>
        <p:nvSpPr>
          <p:cNvPr id="7" name="Content Placeholder 6">
            <a:extLst>
              <a:ext uri="{FF2B5EF4-FFF2-40B4-BE49-F238E27FC236}">
                <a16:creationId xmlns:a16="http://schemas.microsoft.com/office/drawing/2014/main" id="{CD117B15-CD4E-49D8-AEC4-D88C2E8D857D}"/>
              </a:ext>
            </a:extLst>
          </p:cNvPr>
          <p:cNvSpPr>
            <a:spLocks noGrp="1"/>
          </p:cNvSpPr>
          <p:nvPr>
            <p:ph sz="quarter" idx="18"/>
          </p:nvPr>
        </p:nvSpPr>
        <p:spPr>
          <a:xfrm>
            <a:off x="457200" y="3182162"/>
            <a:ext cx="8229600" cy="432000"/>
          </a:xfrm>
        </p:spPr>
        <p:txBody>
          <a:bodyPr/>
          <a:lstStyle/>
          <a:p>
            <a:r>
              <a:rPr lang="en-IN" sz="2400" dirty="0"/>
              <a:t>easily broken, providing electrons to form new bonds</a:t>
            </a:r>
          </a:p>
        </p:txBody>
      </p:sp>
      <p:sp>
        <p:nvSpPr>
          <p:cNvPr id="8" name="Content Placeholder 7">
            <a:extLst>
              <a:ext uri="{FF2B5EF4-FFF2-40B4-BE49-F238E27FC236}">
                <a16:creationId xmlns:a16="http://schemas.microsoft.com/office/drawing/2014/main" id="{2B9761B1-1242-45EA-99B0-714F0012BD2B}"/>
              </a:ext>
            </a:extLst>
          </p:cNvPr>
          <p:cNvSpPr>
            <a:spLocks noGrp="1"/>
          </p:cNvSpPr>
          <p:nvPr>
            <p:ph sz="quarter" idx="19"/>
          </p:nvPr>
        </p:nvSpPr>
        <p:spPr>
          <a:xfrm>
            <a:off x="457200" y="3799448"/>
            <a:ext cx="8229600" cy="432000"/>
          </a:xfrm>
        </p:spPr>
        <p:txBody>
          <a:bodyPr/>
          <a:lstStyle/>
          <a:p>
            <a:pPr marL="432" indent="0">
              <a:buNone/>
            </a:pPr>
            <a:r>
              <a:rPr lang="en-IN" sz="2400" b="1" dirty="0">
                <a:latin typeface="+mn-lt"/>
              </a:rPr>
              <a:t>Table 11.7</a:t>
            </a:r>
            <a:r>
              <a:rPr lang="en-IN" sz="2400" dirty="0">
                <a:latin typeface="+mn-lt"/>
              </a:rPr>
              <a:t> Summary of Addition Reactions</a:t>
            </a:r>
          </a:p>
        </p:txBody>
      </p:sp>
      <p:graphicFrame>
        <p:nvGraphicFramePr>
          <p:cNvPr id="15" name="Table 15">
            <a:extLst>
              <a:ext uri="{FF2B5EF4-FFF2-40B4-BE49-F238E27FC236}">
                <a16:creationId xmlns:a16="http://schemas.microsoft.com/office/drawing/2014/main" id="{8FFDF8E0-9377-4B17-9E50-862499FFA58C}"/>
              </a:ext>
            </a:extLst>
          </p:cNvPr>
          <p:cNvGraphicFramePr>
            <a:graphicFrameLocks noGrp="1"/>
          </p:cNvGraphicFramePr>
          <p:nvPr>
            <p:ph sz="quarter" idx="20"/>
            <p:extLst/>
          </p:nvPr>
        </p:nvGraphicFramePr>
        <p:xfrm>
          <a:off x="514800" y="4365676"/>
          <a:ext cx="8110800" cy="1413333"/>
        </p:xfrm>
        <a:graphic>
          <a:graphicData uri="http://schemas.openxmlformats.org/drawingml/2006/table">
            <a:tbl>
              <a:tblPr firstRow="1" bandRow="1">
                <a:tableStyleId>{2D5ABB26-0587-4C30-8999-92F81FD0307C}</a:tableStyleId>
              </a:tblPr>
              <a:tblGrid>
                <a:gridCol w="3344400">
                  <a:extLst>
                    <a:ext uri="{9D8B030D-6E8A-4147-A177-3AD203B41FA5}">
                      <a16:colId xmlns:a16="http://schemas.microsoft.com/office/drawing/2014/main" val="3499510827"/>
                    </a:ext>
                  </a:extLst>
                </a:gridCol>
                <a:gridCol w="1638000">
                  <a:extLst>
                    <a:ext uri="{9D8B030D-6E8A-4147-A177-3AD203B41FA5}">
                      <a16:colId xmlns:a16="http://schemas.microsoft.com/office/drawing/2014/main" val="2609809842"/>
                    </a:ext>
                  </a:extLst>
                </a:gridCol>
                <a:gridCol w="1789200">
                  <a:extLst>
                    <a:ext uri="{9D8B030D-6E8A-4147-A177-3AD203B41FA5}">
                      <a16:colId xmlns:a16="http://schemas.microsoft.com/office/drawing/2014/main" val="1531835060"/>
                    </a:ext>
                  </a:extLst>
                </a:gridCol>
                <a:gridCol w="1339200">
                  <a:extLst>
                    <a:ext uri="{9D8B030D-6E8A-4147-A177-3AD203B41FA5}">
                      <a16:colId xmlns:a16="http://schemas.microsoft.com/office/drawing/2014/main" val="141680542"/>
                    </a:ext>
                  </a:extLst>
                </a:gridCol>
              </a:tblGrid>
              <a:tr h="471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Name of Addition Reaction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Reactants</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Catalysts</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Product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6734800"/>
                  </a:ext>
                </a:extLst>
              </a:tr>
              <a:tr h="471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Hydrogenation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25000" dirty="0">
                          <a:solidFill>
                            <a:schemeClr val="tx1"/>
                          </a:solidFill>
                          <a:latin typeface="+mn-lt"/>
                          <a:ea typeface="+mn-ea"/>
                          <a:cs typeface="+mn-cs"/>
                          <a:sym typeface="Arial"/>
                        </a:rPr>
                        <a:t>Alkene + H sub 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t, 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i, or P</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Alkane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753248"/>
                  </a:ext>
                </a:extLst>
              </a:tr>
              <a:tr h="471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Hydration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 b="0" i="0" u="none" strike="noStrike" cap="none" baseline="0" dirty="0">
                          <a:solidFill>
                            <a:schemeClr val="tx1"/>
                          </a:solidFill>
                          <a:latin typeface="+mn-lt"/>
                          <a:ea typeface="+mn-ea"/>
                          <a:cs typeface="+mn-cs"/>
                          <a:sym typeface="Arial"/>
                        </a:rPr>
                        <a:t>Alkene + H sub 2 O</a:t>
                      </a:r>
                      <a:endParaRPr lang="en-IN" sz="1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H super plus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Alcohol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8085069"/>
                  </a:ext>
                </a:extLst>
              </a:tr>
            </a:tbl>
          </a:graphicData>
        </a:graphic>
      </p:graphicFrame>
      <p:graphicFrame>
        <p:nvGraphicFramePr>
          <p:cNvPr id="16" name="Object 15">
            <a:extLst>
              <a:ext uri="{FF2B5EF4-FFF2-40B4-BE49-F238E27FC236}">
                <a16:creationId xmlns:a16="http://schemas.microsoft.com/office/drawing/2014/main" id="{90D886B7-4120-40A1-B6F2-B7EB3FF5D029}"/>
              </a:ext>
              <a:ext uri="{C183D7F6-B498-43B3-948B-1728B52AA6E4}">
                <adec:decorative xmlns:adec="http://schemas.microsoft.com/office/drawing/2017/decorative" val="1"/>
              </a:ext>
            </a:extLst>
          </p:cNvPr>
          <p:cNvGraphicFramePr>
            <a:graphicFrameLocks noChangeAspect="1"/>
          </p:cNvGraphicFramePr>
          <p:nvPr>
            <p:extLst/>
          </p:nvPr>
        </p:nvGraphicFramePr>
        <p:xfrm>
          <a:off x="3971649" y="4876254"/>
          <a:ext cx="1104900" cy="279400"/>
        </p:xfrm>
        <a:graphic>
          <a:graphicData uri="http://schemas.openxmlformats.org/presentationml/2006/ole">
            <mc:AlternateContent xmlns:mc="http://schemas.openxmlformats.org/markup-compatibility/2006">
              <mc:Choice xmlns:v="urn:schemas-microsoft-com:vml" Requires="v">
                <p:oleObj spid="_x0000_s30731" name="Equation" r:id="rId5" imgW="1104840" imgH="279360" progId="Equation.DSMT4">
                  <p:embed/>
                </p:oleObj>
              </mc:Choice>
              <mc:Fallback>
                <p:oleObj name="Equation" r:id="rId5" imgW="1104840" imgH="279360" progId="Equation.DSMT4">
                  <p:embed/>
                  <p:pic>
                    <p:nvPicPr>
                      <p:cNvPr id="16" name="Object 15">
                        <a:extLst>
                          <a:ext uri="{FF2B5EF4-FFF2-40B4-BE49-F238E27FC236}">
                            <a16:creationId xmlns:a16="http://schemas.microsoft.com/office/drawing/2014/main" id="{90D886B7-4120-40A1-B6F2-B7EB3FF5D029}"/>
                          </a:ext>
                          <a:ext uri="{C183D7F6-B498-43B3-948B-1728B52AA6E4}">
                            <adec:decorative xmlns:adec="http://schemas.microsoft.com/office/drawing/2017/decorative" val="1"/>
                          </a:ext>
                        </a:extLst>
                      </p:cNvPr>
                      <p:cNvPicPr/>
                      <p:nvPr/>
                    </p:nvPicPr>
                    <p:blipFill>
                      <a:blip r:embed="rId6"/>
                      <a:stretch>
                        <a:fillRect/>
                      </a:stretch>
                    </p:blipFill>
                    <p:spPr>
                      <a:xfrm>
                        <a:off x="3971649" y="4876254"/>
                        <a:ext cx="1104900" cy="279400"/>
                      </a:xfrm>
                      <a:prstGeom prst="rect">
                        <a:avLst/>
                      </a:prstGeom>
                      <a:solidFill>
                        <a:schemeClr val="bg1"/>
                      </a:solidFill>
                    </p:spPr>
                  </p:pic>
                </p:oleObj>
              </mc:Fallback>
            </mc:AlternateContent>
          </a:graphicData>
        </a:graphic>
      </p:graphicFrame>
      <p:graphicFrame>
        <p:nvGraphicFramePr>
          <p:cNvPr id="17" name="Object 16">
            <a:extLst>
              <a:ext uri="{FF2B5EF4-FFF2-40B4-BE49-F238E27FC236}">
                <a16:creationId xmlns:a16="http://schemas.microsoft.com/office/drawing/2014/main" id="{C58639FD-A648-4F1F-984E-AB44ABAF3D50}"/>
              </a:ext>
              <a:ext uri="{C183D7F6-B498-43B3-948B-1728B52AA6E4}">
                <adec:decorative xmlns:adec="http://schemas.microsoft.com/office/drawing/2017/decorative" val="1"/>
              </a:ext>
            </a:extLst>
          </p:cNvPr>
          <p:cNvGraphicFramePr>
            <a:graphicFrameLocks noChangeAspect="1"/>
          </p:cNvGraphicFramePr>
          <p:nvPr>
            <p:extLst/>
          </p:nvPr>
        </p:nvGraphicFramePr>
        <p:xfrm>
          <a:off x="3945890" y="5350701"/>
          <a:ext cx="1257300" cy="279400"/>
        </p:xfrm>
        <a:graphic>
          <a:graphicData uri="http://schemas.openxmlformats.org/presentationml/2006/ole">
            <mc:AlternateContent xmlns:mc="http://schemas.openxmlformats.org/markup-compatibility/2006">
              <mc:Choice xmlns:v="urn:schemas-microsoft-com:vml" Requires="v">
                <p:oleObj spid="_x0000_s30732" name="Equation" r:id="rId7" imgW="1257120" imgH="279360" progId="Equation.DSMT4">
                  <p:embed/>
                </p:oleObj>
              </mc:Choice>
              <mc:Fallback>
                <p:oleObj name="Equation" r:id="rId7" imgW="1257120" imgH="279360" progId="Equation.DSMT4">
                  <p:embed/>
                  <p:pic>
                    <p:nvPicPr>
                      <p:cNvPr id="17" name="Object 16">
                        <a:extLst>
                          <a:ext uri="{FF2B5EF4-FFF2-40B4-BE49-F238E27FC236}">
                            <a16:creationId xmlns:a16="http://schemas.microsoft.com/office/drawing/2014/main" id="{C58639FD-A648-4F1F-984E-AB44ABAF3D50}"/>
                          </a:ext>
                          <a:ext uri="{C183D7F6-B498-43B3-948B-1728B52AA6E4}">
                            <adec:decorative xmlns:adec="http://schemas.microsoft.com/office/drawing/2017/decorative" val="1"/>
                          </a:ext>
                        </a:extLst>
                      </p:cNvPr>
                      <p:cNvPicPr/>
                      <p:nvPr/>
                    </p:nvPicPr>
                    <p:blipFill>
                      <a:blip r:embed="rId8"/>
                      <a:stretch>
                        <a:fillRect/>
                      </a:stretch>
                    </p:blipFill>
                    <p:spPr>
                      <a:xfrm>
                        <a:off x="3945890" y="5350701"/>
                        <a:ext cx="1257300" cy="279400"/>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61540D46-4E5E-4E54-84A0-7C6A3D1844EF}"/>
              </a:ext>
              <a:ext uri="{C183D7F6-B498-43B3-948B-1728B52AA6E4}">
                <adec:decorative xmlns:adec="http://schemas.microsoft.com/office/drawing/2017/decorative" val="1"/>
              </a:ext>
            </a:extLst>
          </p:cNvPr>
          <p:cNvGraphicFramePr>
            <a:graphicFrameLocks noChangeAspect="1"/>
          </p:cNvGraphicFramePr>
          <p:nvPr>
            <p:extLst/>
          </p:nvPr>
        </p:nvGraphicFramePr>
        <p:xfrm>
          <a:off x="5591302" y="5351463"/>
          <a:ext cx="1435100" cy="317500"/>
        </p:xfrm>
        <a:graphic>
          <a:graphicData uri="http://schemas.openxmlformats.org/presentationml/2006/ole">
            <mc:AlternateContent xmlns:mc="http://schemas.openxmlformats.org/markup-compatibility/2006">
              <mc:Choice xmlns:v="urn:schemas-microsoft-com:vml" Requires="v">
                <p:oleObj spid="_x0000_s30733" name="Equation" r:id="rId9" imgW="1434960" imgH="317160" progId="Equation.DSMT4">
                  <p:embed/>
                </p:oleObj>
              </mc:Choice>
              <mc:Fallback>
                <p:oleObj name="Equation" r:id="rId9" imgW="1434960" imgH="317160" progId="Equation.DSMT4">
                  <p:embed/>
                  <p:pic>
                    <p:nvPicPr>
                      <p:cNvPr id="18" name="Object 17">
                        <a:extLst>
                          <a:ext uri="{FF2B5EF4-FFF2-40B4-BE49-F238E27FC236}">
                            <a16:creationId xmlns:a16="http://schemas.microsoft.com/office/drawing/2014/main" id="{61540D46-4E5E-4E54-84A0-7C6A3D1844EF}"/>
                          </a:ext>
                          <a:ext uri="{C183D7F6-B498-43B3-948B-1728B52AA6E4}">
                            <adec:decorative xmlns:adec="http://schemas.microsoft.com/office/drawing/2017/decorative" val="1"/>
                          </a:ext>
                        </a:extLst>
                      </p:cNvPr>
                      <p:cNvPicPr/>
                      <p:nvPr/>
                    </p:nvPicPr>
                    <p:blipFill>
                      <a:blip r:embed="rId10"/>
                      <a:stretch>
                        <a:fillRect/>
                      </a:stretch>
                    </p:blipFill>
                    <p:spPr>
                      <a:xfrm>
                        <a:off x="5591302" y="5351463"/>
                        <a:ext cx="1435100" cy="3175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08715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7BF0-F211-423D-B499-17A90BC8A5A8}"/>
              </a:ext>
            </a:extLst>
          </p:cNvPr>
          <p:cNvSpPr>
            <a:spLocks noGrp="1"/>
          </p:cNvSpPr>
          <p:nvPr>
            <p:ph type="title"/>
          </p:nvPr>
        </p:nvSpPr>
        <p:spPr/>
        <p:txBody>
          <a:bodyPr/>
          <a:lstStyle/>
          <a:p>
            <a:r>
              <a:rPr lang="en-IN" dirty="0"/>
              <a:t>Hydrogenation</a:t>
            </a:r>
          </a:p>
        </p:txBody>
      </p:sp>
      <p:pic>
        <p:nvPicPr>
          <p:cNvPr id="15" name="Content Placeholder 14" descr="Core chemistry skill, writing equations for hydrogenation and hydration.">
            <a:extLst>
              <a:ext uri="{FF2B5EF4-FFF2-40B4-BE49-F238E27FC236}">
                <a16:creationId xmlns:a16="http://schemas.microsoft.com/office/drawing/2014/main" id="{E9BE6E44-A395-487A-9B61-3A5AF6775616}"/>
              </a:ext>
            </a:extLst>
          </p:cNvPr>
          <p:cNvPicPr>
            <a:picLocks noGrp="1" noChangeAspect="1"/>
          </p:cNvPicPr>
          <p:nvPr>
            <p:ph sz="quarter" idx="15"/>
          </p:nvPr>
        </p:nvPicPr>
        <p:blipFill>
          <a:blip r:embed="rId2"/>
          <a:stretch>
            <a:fillRect/>
          </a:stretch>
        </p:blipFill>
        <p:spPr>
          <a:xfrm>
            <a:off x="457200" y="1555200"/>
            <a:ext cx="2359356" cy="725487"/>
          </a:xfrm>
          <a:prstGeom prst="rect">
            <a:avLst/>
          </a:prstGeom>
        </p:spPr>
      </p:pic>
      <p:sp>
        <p:nvSpPr>
          <p:cNvPr id="3" name="Content Placeholder 2">
            <a:extLst>
              <a:ext uri="{FF2B5EF4-FFF2-40B4-BE49-F238E27FC236}">
                <a16:creationId xmlns:a16="http://schemas.microsoft.com/office/drawing/2014/main" id="{9BBDCB89-B5D2-4A40-AA7C-EBCBC265ECC7}"/>
              </a:ext>
            </a:extLst>
          </p:cNvPr>
          <p:cNvSpPr>
            <a:spLocks noGrp="1"/>
          </p:cNvSpPr>
          <p:nvPr>
            <p:ph sz="quarter" idx="14"/>
          </p:nvPr>
        </p:nvSpPr>
        <p:spPr>
          <a:xfrm>
            <a:off x="457200" y="2373696"/>
            <a:ext cx="8119872" cy="2289743"/>
          </a:xfrm>
        </p:spPr>
        <p:txBody>
          <a:bodyPr/>
          <a:lstStyle/>
          <a:p>
            <a:pPr marL="432" indent="0">
              <a:buNone/>
            </a:pPr>
            <a:r>
              <a:rPr lang="en-IN" sz="2400" dirty="0"/>
              <a:t>In </a:t>
            </a:r>
            <a:r>
              <a:rPr lang="en-IN" sz="2400" b="1" dirty="0"/>
              <a:t>hydrogenation</a:t>
            </a:r>
            <a:r>
              <a:rPr lang="en-IN" sz="2400" dirty="0"/>
              <a:t>,</a:t>
            </a:r>
          </a:p>
          <a:p>
            <a:r>
              <a:rPr lang="en-IN" sz="2400" dirty="0"/>
              <a:t>hydrogen atoms add to the carbon atoms of a double bond or triple bond</a:t>
            </a:r>
          </a:p>
          <a:p>
            <a:r>
              <a:rPr lang="en-IN" sz="2400" dirty="0"/>
              <a:t>a catalyst such as P</a:t>
            </a:r>
            <a:r>
              <a:rPr lang="en-IN" sz="100" dirty="0"/>
              <a:t> </a:t>
            </a:r>
            <a:r>
              <a:rPr lang="en-IN" sz="2400" dirty="0"/>
              <a:t>t, N</a:t>
            </a:r>
            <a:r>
              <a:rPr lang="en-IN" sz="100" dirty="0"/>
              <a:t> </a:t>
            </a:r>
            <a:r>
              <a:rPr lang="en-IN" sz="2400" dirty="0"/>
              <a:t>i, or P</a:t>
            </a:r>
            <a:r>
              <a:rPr lang="en-IN" sz="100" dirty="0"/>
              <a:t> </a:t>
            </a:r>
            <a:r>
              <a:rPr lang="en-IN" sz="2400" dirty="0"/>
              <a:t>d is used to speed up the reaction</a:t>
            </a:r>
          </a:p>
        </p:txBody>
      </p:sp>
      <p:pic>
        <p:nvPicPr>
          <p:cNvPr id="16" name="Content Placeholder 15" descr="An alkene + a hydrogen molecule, H single bond H, react in the presence of platinum, nickel, or palladium metal, to produce an alkene. A carbon, carbon double bond, alkene, converts to a single bond, alkane. Each H atom is single bonded to a C atom.">
            <a:extLst>
              <a:ext uri="{FF2B5EF4-FFF2-40B4-BE49-F238E27FC236}">
                <a16:creationId xmlns:a16="http://schemas.microsoft.com/office/drawing/2014/main" id="{D53CE24B-BB39-4DCD-97B2-03F3E105D72F}"/>
              </a:ext>
            </a:extLst>
          </p:cNvPr>
          <p:cNvPicPr>
            <a:picLocks noGrp="1" noChangeAspect="1"/>
          </p:cNvPicPr>
          <p:nvPr>
            <p:ph sz="quarter" idx="16"/>
          </p:nvPr>
        </p:nvPicPr>
        <p:blipFill>
          <a:blip r:embed="rId3"/>
          <a:stretch>
            <a:fillRect/>
          </a:stretch>
        </p:blipFill>
        <p:spPr>
          <a:xfrm>
            <a:off x="1385103" y="4727696"/>
            <a:ext cx="6376969" cy="1591194"/>
          </a:xfrm>
          <a:prstGeom prst="rect">
            <a:avLst/>
          </a:prstGeom>
        </p:spPr>
      </p:pic>
    </p:spTree>
    <p:extLst>
      <p:ext uri="{BB962C8B-B14F-4D97-AF65-F5344CB8AC3E}">
        <p14:creationId xmlns:p14="http://schemas.microsoft.com/office/powerpoint/2010/main" val="15075832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0516-FA21-4211-B632-EC8036B5E62E}"/>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421340FA-5835-4432-BE0E-E7A10E4C8E5A}"/>
              </a:ext>
            </a:extLst>
          </p:cNvPr>
          <p:cNvSpPr>
            <a:spLocks noGrp="1"/>
          </p:cNvSpPr>
          <p:nvPr>
            <p:ph sz="quarter" idx="13"/>
          </p:nvPr>
        </p:nvSpPr>
        <p:spPr>
          <a:xfrm>
            <a:off x="457200" y="1556326"/>
            <a:ext cx="8022921" cy="4467955"/>
          </a:xfrm>
        </p:spPr>
        <p:txBody>
          <a:bodyPr/>
          <a:lstStyle/>
          <a:p>
            <a:pPr marL="432" indent="0">
              <a:buNone/>
            </a:pPr>
            <a:r>
              <a:rPr lang="en-IN" dirty="0"/>
              <a:t>Write an equation for the hydrogenation of 1-butene using a platinum catalyst.</a:t>
            </a:r>
          </a:p>
        </p:txBody>
      </p:sp>
    </p:spTree>
    <p:extLst>
      <p:ext uri="{BB962C8B-B14F-4D97-AF65-F5344CB8AC3E}">
        <p14:creationId xmlns:p14="http://schemas.microsoft.com/office/powerpoint/2010/main" val="29589832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0516-FA21-4211-B632-EC8036B5E62E}"/>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421340FA-5835-4432-BE0E-E7A10E4C8E5A}"/>
              </a:ext>
            </a:extLst>
          </p:cNvPr>
          <p:cNvSpPr>
            <a:spLocks noGrp="1"/>
          </p:cNvSpPr>
          <p:nvPr>
            <p:ph sz="quarter" idx="13"/>
          </p:nvPr>
        </p:nvSpPr>
        <p:spPr>
          <a:xfrm>
            <a:off x="457200" y="1556326"/>
            <a:ext cx="8035447" cy="1086665"/>
          </a:xfrm>
        </p:spPr>
        <p:txBody>
          <a:bodyPr/>
          <a:lstStyle/>
          <a:p>
            <a:pPr marL="432" indent="0">
              <a:buNone/>
            </a:pPr>
            <a:r>
              <a:rPr lang="en-IN" dirty="0"/>
              <a:t>Write an equation for the hydrogenation of 1-butene using a platinum catalyst.</a:t>
            </a:r>
          </a:p>
        </p:txBody>
      </p:sp>
      <p:graphicFrame>
        <p:nvGraphicFramePr>
          <p:cNvPr id="4" name="Object 3" descr="A chain of 4 carbons, with a double bond between the first 2 carbons, + H 2, with the introduction of P t yields, a chain of 4 single bonded carbons.">
            <a:extLst>
              <a:ext uri="{FF2B5EF4-FFF2-40B4-BE49-F238E27FC236}">
                <a16:creationId xmlns:a16="http://schemas.microsoft.com/office/drawing/2014/main" id="{EE028BE8-FD20-440E-982D-065729ED580F}"/>
              </a:ext>
            </a:extLst>
          </p:cNvPr>
          <p:cNvGraphicFramePr>
            <a:graphicFrameLocks noChangeAspect="1"/>
          </p:cNvGraphicFramePr>
          <p:nvPr>
            <p:extLst/>
          </p:nvPr>
        </p:nvGraphicFramePr>
        <p:xfrm>
          <a:off x="514766" y="2794592"/>
          <a:ext cx="8287786" cy="400435"/>
        </p:xfrm>
        <a:graphic>
          <a:graphicData uri="http://schemas.openxmlformats.org/presentationml/2006/ole">
            <mc:AlternateContent xmlns:mc="http://schemas.openxmlformats.org/markup-compatibility/2006">
              <mc:Choice xmlns:v="urn:schemas-microsoft-com:vml" Requires="v">
                <p:oleObj spid="_x0000_s31748" name="Equation" r:id="rId3" imgW="8673840" imgH="419040" progId="Equation.DSMT4">
                  <p:embed/>
                </p:oleObj>
              </mc:Choice>
              <mc:Fallback>
                <p:oleObj name="Equation" r:id="rId3" imgW="8673840" imgH="419040" progId="Equation.DSMT4">
                  <p:embed/>
                  <p:pic>
                    <p:nvPicPr>
                      <p:cNvPr id="4" name="Object 3" descr="A chain of 4 carbons, with a double bond between the first 2 carbons, + H 2, with the introduction of P t yields, a chain of 4 single bonded carbons.">
                        <a:extLst>
                          <a:ext uri="{FF2B5EF4-FFF2-40B4-BE49-F238E27FC236}">
                            <a16:creationId xmlns:a16="http://schemas.microsoft.com/office/drawing/2014/main" id="{EE028BE8-FD20-440E-982D-065729ED580F}"/>
                          </a:ext>
                        </a:extLst>
                      </p:cNvPr>
                      <p:cNvPicPr/>
                      <p:nvPr/>
                    </p:nvPicPr>
                    <p:blipFill>
                      <a:blip r:embed="rId4"/>
                      <a:stretch>
                        <a:fillRect/>
                      </a:stretch>
                    </p:blipFill>
                    <p:spPr>
                      <a:xfrm>
                        <a:off x="514766" y="2794592"/>
                        <a:ext cx="8287786" cy="400435"/>
                      </a:xfrm>
                      <a:prstGeom prst="rect">
                        <a:avLst/>
                      </a:prstGeom>
                    </p:spPr>
                  </p:pic>
                </p:oleObj>
              </mc:Fallback>
            </mc:AlternateContent>
          </a:graphicData>
        </a:graphic>
      </p:graphicFrame>
    </p:spTree>
    <p:extLst>
      <p:ext uri="{BB962C8B-B14F-4D97-AF65-F5344CB8AC3E}">
        <p14:creationId xmlns:p14="http://schemas.microsoft.com/office/powerpoint/2010/main" val="17010537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B746-4C02-4E6A-90D0-40DC2139D912}"/>
              </a:ext>
            </a:extLst>
          </p:cNvPr>
          <p:cNvSpPr>
            <a:spLocks noGrp="1"/>
          </p:cNvSpPr>
          <p:nvPr>
            <p:ph type="title"/>
          </p:nvPr>
        </p:nvSpPr>
        <p:spPr/>
        <p:txBody>
          <a:bodyPr/>
          <a:lstStyle/>
          <a:p>
            <a:r>
              <a:rPr lang="en-IN" dirty="0"/>
              <a:t>Hydrogenation of Oils</a:t>
            </a:r>
          </a:p>
        </p:txBody>
      </p:sp>
      <p:graphicFrame>
        <p:nvGraphicFramePr>
          <p:cNvPr id="15" name="Object 14" descr="Adding H sub 2&#10;">
            <a:extLst>
              <a:ext uri="{FF2B5EF4-FFF2-40B4-BE49-F238E27FC236}">
                <a16:creationId xmlns:a16="http://schemas.microsoft.com/office/drawing/2014/main" id="{C7C90A18-1347-4EEA-909A-F5448F13AF1E}"/>
              </a:ext>
            </a:extLst>
          </p:cNvPr>
          <p:cNvGraphicFramePr>
            <a:graphicFrameLocks noChangeAspect="1"/>
          </p:cNvGraphicFramePr>
          <p:nvPr>
            <p:extLst/>
          </p:nvPr>
        </p:nvGraphicFramePr>
        <p:xfrm>
          <a:off x="457200" y="1555200"/>
          <a:ext cx="1384300" cy="381000"/>
        </p:xfrm>
        <a:graphic>
          <a:graphicData uri="http://schemas.openxmlformats.org/presentationml/2006/ole">
            <mc:AlternateContent xmlns:mc="http://schemas.openxmlformats.org/markup-compatibility/2006">
              <mc:Choice xmlns:v="urn:schemas-microsoft-com:vml" Requires="v">
                <p:oleObj spid="_x0000_s32772" name="Equation" r:id="rId4" imgW="1384200" imgH="380880" progId="Equation.DSMT4">
                  <p:embed/>
                </p:oleObj>
              </mc:Choice>
              <mc:Fallback>
                <p:oleObj name="Equation" r:id="rId4" imgW="1384200" imgH="380880" progId="Equation.DSMT4">
                  <p:embed/>
                  <p:pic>
                    <p:nvPicPr>
                      <p:cNvPr id="15" name="Object 14" descr="Adding H sub 2&#10;">
                        <a:extLst>
                          <a:ext uri="{FF2B5EF4-FFF2-40B4-BE49-F238E27FC236}">
                            <a16:creationId xmlns:a16="http://schemas.microsoft.com/office/drawing/2014/main" id="{C7C90A18-1347-4EEA-909A-F5448F13AF1E}"/>
                          </a:ext>
                        </a:extLst>
                      </p:cNvPr>
                      <p:cNvPicPr/>
                      <p:nvPr/>
                    </p:nvPicPr>
                    <p:blipFill>
                      <a:blip r:embed="rId5"/>
                      <a:stretch>
                        <a:fillRect/>
                      </a:stretch>
                    </p:blipFill>
                    <p:spPr>
                      <a:xfrm>
                        <a:off x="457200" y="1555200"/>
                        <a:ext cx="13843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CAE8363-36C4-4409-9BAF-414EBBA8ED53}"/>
              </a:ext>
            </a:extLst>
          </p:cNvPr>
          <p:cNvSpPr>
            <a:spLocks noGrp="1"/>
          </p:cNvSpPr>
          <p:nvPr>
            <p:ph sz="quarter" idx="14"/>
          </p:nvPr>
        </p:nvSpPr>
        <p:spPr>
          <a:xfrm>
            <a:off x="1993393" y="1525704"/>
            <a:ext cx="2880000" cy="414000"/>
          </a:xfrm>
        </p:spPr>
        <p:txBody>
          <a:bodyPr/>
          <a:lstStyle/>
          <a:p>
            <a:pPr marL="432" indent="0">
              <a:buNone/>
            </a:pPr>
            <a:r>
              <a:rPr lang="en-IN" sz="2400" dirty="0"/>
              <a:t>to double bonds in</a:t>
            </a:r>
          </a:p>
        </p:txBody>
      </p:sp>
      <p:sp>
        <p:nvSpPr>
          <p:cNvPr id="4" name="Content Placeholder 3">
            <a:extLst>
              <a:ext uri="{FF2B5EF4-FFF2-40B4-BE49-F238E27FC236}">
                <a16:creationId xmlns:a16="http://schemas.microsoft.com/office/drawing/2014/main" id="{4434CC5A-7B72-4D29-B99E-1FF0D745D05A}"/>
              </a:ext>
            </a:extLst>
          </p:cNvPr>
          <p:cNvSpPr>
            <a:spLocks noGrp="1"/>
          </p:cNvSpPr>
          <p:nvPr>
            <p:ph sz="quarter" idx="15"/>
          </p:nvPr>
        </p:nvSpPr>
        <p:spPr>
          <a:xfrm>
            <a:off x="457200" y="2038491"/>
            <a:ext cx="4114800" cy="2719930"/>
          </a:xfrm>
          <a:noFill/>
          <a:ln>
            <a:noFill/>
          </a:ln>
        </p:spPr>
        <p:txBody>
          <a:bodyPr lIns="0" tIns="0" rIns="0" bIns="0" anchor="t" anchorCtr="0"/>
          <a:lstStyle/>
          <a:p>
            <a:pPr marL="0" indent="0">
              <a:buNone/>
            </a:pPr>
            <a:r>
              <a:rPr lang="en-IN" sz="2400" dirty="0"/>
              <a:t>vegetable oils produces</a:t>
            </a:r>
          </a:p>
          <a:p>
            <a:r>
              <a:rPr lang="en-IN" sz="2400" dirty="0"/>
              <a:t>compounds with higher melting points</a:t>
            </a:r>
          </a:p>
          <a:p>
            <a:r>
              <a:rPr lang="en-IN" sz="2400" dirty="0"/>
              <a:t>solids at room temperature, such as margarine, soft margarine, and shortening</a:t>
            </a:r>
          </a:p>
        </p:txBody>
      </p:sp>
      <p:pic>
        <p:nvPicPr>
          <p:cNvPr id="16" name="Content Placeholder 15" descr="A knife holds margarine and sits on top of a container of margarine.">
            <a:extLst>
              <a:ext uri="{FF2B5EF4-FFF2-40B4-BE49-F238E27FC236}">
                <a16:creationId xmlns:a16="http://schemas.microsoft.com/office/drawing/2014/main" id="{3A37B94C-C392-465A-9130-E4BCA6F12909}"/>
              </a:ext>
            </a:extLst>
          </p:cNvPr>
          <p:cNvPicPr>
            <a:picLocks noGrp="1" noChangeAspect="1"/>
          </p:cNvPicPr>
          <p:nvPr>
            <p:ph sz="quarter" idx="16"/>
          </p:nvPr>
        </p:nvPicPr>
        <p:blipFill>
          <a:blip r:embed="rId6"/>
          <a:stretch>
            <a:fillRect/>
          </a:stretch>
        </p:blipFill>
        <p:spPr>
          <a:xfrm>
            <a:off x="5121900" y="1555200"/>
            <a:ext cx="3564900" cy="2581252"/>
          </a:xfrm>
          <a:prstGeom prst="rect">
            <a:avLst/>
          </a:prstGeom>
        </p:spPr>
      </p:pic>
      <p:pic>
        <p:nvPicPr>
          <p:cNvPr id="17" name="Content Placeholder 16" descr="The structures are as follows. For long description in Notes pane, press F6.">
            <a:extLst>
              <a:ext uri="{FF2B5EF4-FFF2-40B4-BE49-F238E27FC236}">
                <a16:creationId xmlns:a16="http://schemas.microsoft.com/office/drawing/2014/main" id="{DE05B52F-BF37-4A06-98E7-A3A1EDB7C3A9}"/>
              </a:ext>
            </a:extLst>
          </p:cNvPr>
          <p:cNvPicPr>
            <a:picLocks noGrp="1" noChangeAspect="1"/>
          </p:cNvPicPr>
          <p:nvPr>
            <p:ph sz="quarter" idx="17"/>
          </p:nvPr>
        </p:nvPicPr>
        <p:blipFill>
          <a:blip r:embed="rId7"/>
          <a:stretch>
            <a:fillRect/>
          </a:stretch>
        </p:blipFill>
        <p:spPr>
          <a:xfrm>
            <a:off x="457200" y="4914937"/>
            <a:ext cx="8272989" cy="1207113"/>
          </a:xfrm>
          <a:prstGeom prst="rect">
            <a:avLst/>
          </a:prstGeom>
        </p:spPr>
      </p:pic>
    </p:spTree>
    <p:extLst>
      <p:ext uri="{BB962C8B-B14F-4D97-AF65-F5344CB8AC3E}">
        <p14:creationId xmlns:p14="http://schemas.microsoft.com/office/powerpoint/2010/main" val="2559797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2120-5032-433D-9F32-C663567C6F4F}"/>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43CE1F5E-8497-465B-AC85-F687F77938C5}"/>
              </a:ext>
            </a:extLst>
          </p:cNvPr>
          <p:cNvSpPr>
            <a:spLocks noGrp="1"/>
          </p:cNvSpPr>
          <p:nvPr>
            <p:ph sz="quarter" idx="14"/>
          </p:nvPr>
        </p:nvSpPr>
        <p:spPr>
          <a:xfrm>
            <a:off x="457200" y="1555199"/>
            <a:ext cx="8229600" cy="791185"/>
          </a:xfrm>
        </p:spPr>
        <p:txBody>
          <a:bodyPr/>
          <a:lstStyle/>
          <a:p>
            <a:pPr marL="432" indent="0">
              <a:buNone/>
            </a:pPr>
            <a:r>
              <a:rPr lang="en-IN" sz="2400" dirty="0">
                <a:solidFill>
                  <a:schemeClr val="tx1"/>
                </a:solidFill>
              </a:rPr>
              <a:t>Identify each characteristic as most typical of compounds that are inorganic or organic.</a:t>
            </a:r>
          </a:p>
        </p:txBody>
      </p:sp>
      <p:sp>
        <p:nvSpPr>
          <p:cNvPr id="5" name="Content Placeholder 4">
            <a:extLst>
              <a:ext uri="{FF2B5EF4-FFF2-40B4-BE49-F238E27FC236}">
                <a16:creationId xmlns:a16="http://schemas.microsoft.com/office/drawing/2014/main" id="{D4A54109-3423-41F8-BC0C-0C1396B4FE18}"/>
              </a:ext>
            </a:extLst>
          </p:cNvPr>
          <p:cNvSpPr>
            <a:spLocks noGrp="1"/>
          </p:cNvSpPr>
          <p:nvPr>
            <p:ph sz="quarter" idx="15"/>
          </p:nvPr>
        </p:nvSpPr>
        <p:spPr>
          <a:xfrm>
            <a:off x="457199" y="2743200"/>
            <a:ext cx="4309200" cy="396000"/>
          </a:xfrm>
        </p:spPr>
        <p:txBody>
          <a:bodyPr/>
          <a:lstStyle/>
          <a:p>
            <a:pPr marL="432" indent="0">
              <a:buNone/>
            </a:pPr>
            <a:r>
              <a:rPr lang="en-IN" sz="2400" dirty="0">
                <a:solidFill>
                  <a:srgbClr val="007FA3"/>
                </a:solidFill>
              </a:rPr>
              <a:t>A.</a:t>
            </a:r>
            <a:r>
              <a:rPr lang="en-IN" sz="2400" dirty="0"/>
              <a:t> It has a high melting point.</a:t>
            </a:r>
          </a:p>
        </p:txBody>
      </p:sp>
      <p:sp>
        <p:nvSpPr>
          <p:cNvPr id="3" name="Content Placeholder 2">
            <a:extLst>
              <a:ext uri="{FF2B5EF4-FFF2-40B4-BE49-F238E27FC236}">
                <a16:creationId xmlns:a16="http://schemas.microsoft.com/office/drawing/2014/main" id="{5C6F79F1-A0F2-4CB8-94B7-25CE11A9E1ED}"/>
              </a:ext>
            </a:extLst>
          </p:cNvPr>
          <p:cNvSpPr>
            <a:spLocks noGrp="1"/>
          </p:cNvSpPr>
          <p:nvPr>
            <p:ph sz="quarter" idx="16"/>
          </p:nvPr>
        </p:nvSpPr>
        <p:spPr>
          <a:xfrm>
            <a:off x="7200001" y="2743200"/>
            <a:ext cx="1486800" cy="396000"/>
          </a:xfrm>
        </p:spPr>
        <p:txBody>
          <a:bodyPr/>
          <a:lstStyle/>
          <a:p>
            <a:pPr marL="432" indent="0">
              <a:buNone/>
            </a:pPr>
            <a:r>
              <a:rPr lang="en-IN" sz="2400" dirty="0"/>
              <a:t>inorganic</a:t>
            </a:r>
          </a:p>
        </p:txBody>
      </p:sp>
      <p:sp>
        <p:nvSpPr>
          <p:cNvPr id="6" name="Content Placeholder 5">
            <a:extLst>
              <a:ext uri="{FF2B5EF4-FFF2-40B4-BE49-F238E27FC236}">
                <a16:creationId xmlns:a16="http://schemas.microsoft.com/office/drawing/2014/main" id="{F8273FA7-3EA6-40A9-95DF-2EEDAD557796}"/>
              </a:ext>
            </a:extLst>
          </p:cNvPr>
          <p:cNvSpPr>
            <a:spLocks noGrp="1"/>
          </p:cNvSpPr>
          <p:nvPr>
            <p:ph sz="quarter" idx="17"/>
          </p:nvPr>
        </p:nvSpPr>
        <p:spPr>
          <a:xfrm>
            <a:off x="457200" y="3247548"/>
            <a:ext cx="3732767" cy="414000"/>
          </a:xfrm>
        </p:spPr>
        <p:txBody>
          <a:bodyPr/>
          <a:lstStyle/>
          <a:p>
            <a:pPr marL="432" indent="0">
              <a:buNone/>
            </a:pPr>
            <a:r>
              <a:rPr lang="en-IN" sz="2400" dirty="0">
                <a:solidFill>
                  <a:schemeClr val="tx2"/>
                </a:solidFill>
              </a:rPr>
              <a:t>B. </a:t>
            </a:r>
            <a:r>
              <a:rPr lang="en-IN" sz="2400" dirty="0"/>
              <a:t>It is not soluble in water.</a:t>
            </a:r>
          </a:p>
        </p:txBody>
      </p:sp>
      <p:sp>
        <p:nvSpPr>
          <p:cNvPr id="7" name="Content Placeholder 6">
            <a:extLst>
              <a:ext uri="{FF2B5EF4-FFF2-40B4-BE49-F238E27FC236}">
                <a16:creationId xmlns:a16="http://schemas.microsoft.com/office/drawing/2014/main" id="{B8D98BA7-A4F8-4B08-9C77-E9D7BF808AB8}"/>
              </a:ext>
            </a:extLst>
          </p:cNvPr>
          <p:cNvSpPr>
            <a:spLocks noGrp="1"/>
          </p:cNvSpPr>
          <p:nvPr>
            <p:ph sz="quarter" idx="18"/>
          </p:nvPr>
        </p:nvSpPr>
        <p:spPr>
          <a:xfrm>
            <a:off x="7200000" y="3247548"/>
            <a:ext cx="1489976" cy="432000"/>
          </a:xfrm>
        </p:spPr>
        <p:txBody>
          <a:bodyPr/>
          <a:lstStyle/>
          <a:p>
            <a:pPr marL="432" indent="0">
              <a:buNone/>
            </a:pPr>
            <a:r>
              <a:rPr lang="en-IN" sz="2400" dirty="0"/>
              <a:t>organic</a:t>
            </a:r>
          </a:p>
        </p:txBody>
      </p:sp>
      <p:sp>
        <p:nvSpPr>
          <p:cNvPr id="8" name="Content Placeholder 7">
            <a:extLst>
              <a:ext uri="{FF2B5EF4-FFF2-40B4-BE49-F238E27FC236}">
                <a16:creationId xmlns:a16="http://schemas.microsoft.com/office/drawing/2014/main" id="{B45DFC41-8A9C-42A8-BDBC-AC151C2DCA8C}"/>
              </a:ext>
            </a:extLst>
          </p:cNvPr>
          <p:cNvSpPr>
            <a:spLocks noGrp="1"/>
          </p:cNvSpPr>
          <p:nvPr>
            <p:ph sz="quarter" idx="19"/>
          </p:nvPr>
        </p:nvSpPr>
        <p:spPr>
          <a:xfrm>
            <a:off x="457200" y="3787200"/>
            <a:ext cx="2907102" cy="432000"/>
          </a:xfrm>
        </p:spPr>
        <p:txBody>
          <a:bodyPr/>
          <a:lstStyle/>
          <a:p>
            <a:pPr marL="0" indent="0">
              <a:buNone/>
            </a:pPr>
            <a:r>
              <a:rPr lang="en-IN" sz="2400" dirty="0">
                <a:solidFill>
                  <a:schemeClr val="tx2"/>
                </a:solidFill>
              </a:rPr>
              <a:t>C. </a:t>
            </a:r>
            <a:r>
              <a:rPr lang="en-IN" sz="2400" dirty="0"/>
              <a:t>It has the formula</a:t>
            </a:r>
          </a:p>
        </p:txBody>
      </p:sp>
      <p:graphicFrame>
        <p:nvGraphicFramePr>
          <p:cNvPr id="23" name="Object 22" descr="C H 3, single bond, C H 2, single bond, C H 3.">
            <a:extLst>
              <a:ext uri="{FF2B5EF4-FFF2-40B4-BE49-F238E27FC236}">
                <a16:creationId xmlns:a16="http://schemas.microsoft.com/office/drawing/2014/main" id="{E7EE6938-984C-48B4-8AA4-6D728FB94745}"/>
              </a:ext>
            </a:extLst>
          </p:cNvPr>
          <p:cNvGraphicFramePr>
            <a:graphicFrameLocks noChangeAspect="1"/>
          </p:cNvGraphicFramePr>
          <p:nvPr>
            <p:extLst>
              <p:ext uri="{D42A27DB-BD31-4B8C-83A1-F6EECF244321}">
                <p14:modId xmlns:p14="http://schemas.microsoft.com/office/powerpoint/2010/main" val="4215637697"/>
              </p:ext>
            </p:extLst>
          </p:nvPr>
        </p:nvGraphicFramePr>
        <p:xfrm>
          <a:off x="3384000" y="3840852"/>
          <a:ext cx="2436091" cy="346364"/>
        </p:xfrm>
        <a:graphic>
          <a:graphicData uri="http://schemas.openxmlformats.org/presentationml/2006/ole">
            <mc:AlternateContent xmlns:mc="http://schemas.openxmlformats.org/markup-compatibility/2006">
              <mc:Choice xmlns:v="urn:schemas-microsoft-com:vml" Requires="v">
                <p:oleObj spid="_x0000_s4106" name="Equation" r:id="rId3" imgW="2679480" imgH="380880" progId="Equation.DSMT4">
                  <p:embed/>
                </p:oleObj>
              </mc:Choice>
              <mc:Fallback>
                <p:oleObj name="Equation" r:id="rId3" imgW="2679480" imgH="380880" progId="Equation.DSMT4">
                  <p:embed/>
                  <p:pic>
                    <p:nvPicPr>
                      <p:cNvPr id="23" name="Object 22">
                        <a:extLst>
                          <a:ext uri="{FF2B5EF4-FFF2-40B4-BE49-F238E27FC236}">
                            <a16:creationId xmlns:a16="http://schemas.microsoft.com/office/drawing/2014/main" id="{E7EE6938-984C-48B4-8AA4-6D728FB94745}"/>
                          </a:ext>
                        </a:extLst>
                      </p:cNvPr>
                      <p:cNvPicPr/>
                      <p:nvPr/>
                    </p:nvPicPr>
                    <p:blipFill>
                      <a:blip r:embed="rId4"/>
                      <a:stretch>
                        <a:fillRect/>
                      </a:stretch>
                    </p:blipFill>
                    <p:spPr>
                      <a:xfrm>
                        <a:off x="3384000" y="3840852"/>
                        <a:ext cx="2436091" cy="346364"/>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212D8E04-F95E-457C-AA10-7DA4192CE8A5}"/>
              </a:ext>
            </a:extLst>
          </p:cNvPr>
          <p:cNvSpPr>
            <a:spLocks noGrp="1"/>
          </p:cNvSpPr>
          <p:nvPr>
            <p:ph sz="quarter" idx="20"/>
          </p:nvPr>
        </p:nvSpPr>
        <p:spPr>
          <a:xfrm>
            <a:off x="7200000" y="3787200"/>
            <a:ext cx="1490400" cy="432000"/>
          </a:xfrm>
        </p:spPr>
        <p:txBody>
          <a:bodyPr/>
          <a:lstStyle/>
          <a:p>
            <a:pPr marL="0" indent="0">
              <a:buNone/>
            </a:pPr>
            <a:r>
              <a:rPr lang="en-US" sz="2400" dirty="0"/>
              <a:t>organic</a:t>
            </a:r>
            <a:endParaRPr lang="en-IN" sz="2400" dirty="0"/>
          </a:p>
        </p:txBody>
      </p:sp>
      <p:sp>
        <p:nvSpPr>
          <p:cNvPr id="10" name="Content Placeholder 9">
            <a:extLst>
              <a:ext uri="{FF2B5EF4-FFF2-40B4-BE49-F238E27FC236}">
                <a16:creationId xmlns:a16="http://schemas.microsoft.com/office/drawing/2014/main" id="{D5382C66-F979-4B9F-B732-37C0188C3372}"/>
              </a:ext>
            </a:extLst>
          </p:cNvPr>
          <p:cNvSpPr>
            <a:spLocks noGrp="1"/>
          </p:cNvSpPr>
          <p:nvPr>
            <p:ph sz="quarter" idx="21"/>
          </p:nvPr>
        </p:nvSpPr>
        <p:spPr>
          <a:xfrm>
            <a:off x="457200" y="4377600"/>
            <a:ext cx="2926800" cy="426567"/>
          </a:xfrm>
        </p:spPr>
        <p:txBody>
          <a:bodyPr/>
          <a:lstStyle/>
          <a:p>
            <a:pPr marL="432" indent="0">
              <a:buNone/>
            </a:pPr>
            <a:r>
              <a:rPr lang="en-IN" sz="2400" dirty="0">
                <a:solidFill>
                  <a:schemeClr val="tx2"/>
                </a:solidFill>
              </a:rPr>
              <a:t>D. </a:t>
            </a:r>
            <a:r>
              <a:rPr lang="en-IN" sz="2400" dirty="0"/>
              <a:t>It has the formula</a:t>
            </a:r>
          </a:p>
        </p:txBody>
      </p:sp>
      <p:graphicFrame>
        <p:nvGraphicFramePr>
          <p:cNvPr id="18" name="Object 17" descr="C H 3, single bond, C H 2, single bond, C H 3.">
            <a:extLst>
              <a:ext uri="{FF2B5EF4-FFF2-40B4-BE49-F238E27FC236}">
                <a16:creationId xmlns:a16="http://schemas.microsoft.com/office/drawing/2014/main" id="{2F8CFD32-0235-4D77-BAD1-DBD8A90CC663}"/>
              </a:ext>
            </a:extLst>
          </p:cNvPr>
          <p:cNvGraphicFramePr>
            <a:graphicFrameLocks noChangeAspect="1"/>
          </p:cNvGraphicFramePr>
          <p:nvPr>
            <p:extLst>
              <p:ext uri="{D42A27DB-BD31-4B8C-83A1-F6EECF244321}">
                <p14:modId xmlns:p14="http://schemas.microsoft.com/office/powerpoint/2010/main" val="1401379643"/>
              </p:ext>
            </p:extLst>
          </p:nvPr>
        </p:nvGraphicFramePr>
        <p:xfrm>
          <a:off x="3470804" y="4425211"/>
          <a:ext cx="750887" cy="346075"/>
        </p:xfrm>
        <a:graphic>
          <a:graphicData uri="http://schemas.openxmlformats.org/presentationml/2006/ole">
            <mc:AlternateContent xmlns:mc="http://schemas.openxmlformats.org/markup-compatibility/2006">
              <mc:Choice xmlns:v="urn:schemas-microsoft-com:vml" Requires="v">
                <p:oleObj spid="_x0000_s4107" name="Equation" r:id="rId5" imgW="825480" imgH="380880" progId="Equation.DSMT4">
                  <p:embed/>
                </p:oleObj>
              </mc:Choice>
              <mc:Fallback>
                <p:oleObj name="Equation" r:id="rId5" imgW="825480" imgH="380880" progId="Equation.DSMT4">
                  <p:embed/>
                  <p:pic>
                    <p:nvPicPr>
                      <p:cNvPr id="11" name="Object 10" descr="C H 3, single bond, C H 2, single bond, C H 3.">
                        <a:extLst>
                          <a:ext uri="{FF2B5EF4-FFF2-40B4-BE49-F238E27FC236}">
                            <a16:creationId xmlns:a16="http://schemas.microsoft.com/office/drawing/2014/main" id="{FDDBF068-0AE0-49BD-99B1-7B8A66D01DF3}"/>
                          </a:ext>
                        </a:extLst>
                      </p:cNvPr>
                      <p:cNvPicPr/>
                      <p:nvPr/>
                    </p:nvPicPr>
                    <p:blipFill>
                      <a:blip r:embed="rId6"/>
                      <a:stretch>
                        <a:fillRect/>
                      </a:stretch>
                    </p:blipFill>
                    <p:spPr>
                      <a:xfrm>
                        <a:off x="3470804" y="4425211"/>
                        <a:ext cx="750887" cy="346075"/>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1DBF5557-93D2-4AFD-AACE-2053E4A97ABD}"/>
              </a:ext>
            </a:extLst>
          </p:cNvPr>
          <p:cNvSpPr>
            <a:spLocks noGrp="1"/>
          </p:cNvSpPr>
          <p:nvPr>
            <p:ph sz="quarter" idx="22"/>
          </p:nvPr>
        </p:nvSpPr>
        <p:spPr>
          <a:xfrm>
            <a:off x="7200000" y="4377600"/>
            <a:ext cx="1486800" cy="432000"/>
          </a:xfrm>
        </p:spPr>
        <p:txBody>
          <a:bodyPr/>
          <a:lstStyle/>
          <a:p>
            <a:pPr marL="432" indent="0">
              <a:buNone/>
            </a:pPr>
            <a:r>
              <a:rPr lang="en-IN" sz="2400" dirty="0"/>
              <a:t>inorganic</a:t>
            </a:r>
          </a:p>
        </p:txBody>
      </p:sp>
      <p:sp>
        <p:nvSpPr>
          <p:cNvPr id="12" name="Content Placeholder 11">
            <a:extLst>
              <a:ext uri="{FF2B5EF4-FFF2-40B4-BE49-F238E27FC236}">
                <a16:creationId xmlns:a16="http://schemas.microsoft.com/office/drawing/2014/main" id="{D29ACB09-C9BF-40BB-929A-F8A879051566}"/>
              </a:ext>
            </a:extLst>
          </p:cNvPr>
          <p:cNvSpPr>
            <a:spLocks noGrp="1"/>
          </p:cNvSpPr>
          <p:nvPr>
            <p:ph sz="quarter" idx="23"/>
          </p:nvPr>
        </p:nvSpPr>
        <p:spPr>
          <a:xfrm>
            <a:off x="457200" y="4910400"/>
            <a:ext cx="3733414" cy="432000"/>
          </a:xfrm>
        </p:spPr>
        <p:txBody>
          <a:bodyPr/>
          <a:lstStyle/>
          <a:p>
            <a:pPr marL="432" indent="0">
              <a:buNone/>
            </a:pPr>
            <a:r>
              <a:rPr lang="en-IN" sz="2400" dirty="0">
                <a:solidFill>
                  <a:schemeClr val="tx2"/>
                </a:solidFill>
              </a:rPr>
              <a:t>E. </a:t>
            </a:r>
            <a:r>
              <a:rPr lang="en-IN" sz="2400" dirty="0"/>
              <a:t>It burns easily in air.</a:t>
            </a:r>
          </a:p>
        </p:txBody>
      </p:sp>
      <p:sp>
        <p:nvSpPr>
          <p:cNvPr id="13" name="Content Placeholder 12">
            <a:extLst>
              <a:ext uri="{FF2B5EF4-FFF2-40B4-BE49-F238E27FC236}">
                <a16:creationId xmlns:a16="http://schemas.microsoft.com/office/drawing/2014/main" id="{3E0AC6A3-5E70-47AF-BC53-5D620D4D7996}"/>
              </a:ext>
            </a:extLst>
          </p:cNvPr>
          <p:cNvSpPr>
            <a:spLocks noGrp="1"/>
          </p:cNvSpPr>
          <p:nvPr>
            <p:ph sz="quarter" idx="24"/>
          </p:nvPr>
        </p:nvSpPr>
        <p:spPr>
          <a:xfrm>
            <a:off x="7200000" y="4910400"/>
            <a:ext cx="1490400" cy="432000"/>
          </a:xfrm>
        </p:spPr>
        <p:txBody>
          <a:bodyPr/>
          <a:lstStyle/>
          <a:p>
            <a:pPr marL="0" indent="0">
              <a:buNone/>
            </a:pPr>
            <a:r>
              <a:rPr lang="en-IN" sz="2400" dirty="0">
                <a:latin typeface="+mn-lt"/>
              </a:rPr>
              <a:t>organic</a:t>
            </a:r>
          </a:p>
        </p:txBody>
      </p:sp>
      <p:sp>
        <p:nvSpPr>
          <p:cNvPr id="14" name="Content Placeholder 13">
            <a:extLst>
              <a:ext uri="{FF2B5EF4-FFF2-40B4-BE49-F238E27FC236}">
                <a16:creationId xmlns:a16="http://schemas.microsoft.com/office/drawing/2014/main" id="{CB79EEA1-BC27-4386-BA19-2807F7EFDA95}"/>
              </a:ext>
            </a:extLst>
          </p:cNvPr>
          <p:cNvSpPr>
            <a:spLocks noGrp="1"/>
          </p:cNvSpPr>
          <p:nvPr>
            <p:ph sz="quarter" idx="25"/>
          </p:nvPr>
        </p:nvSpPr>
        <p:spPr>
          <a:xfrm>
            <a:off x="457200" y="5446800"/>
            <a:ext cx="3733800" cy="460375"/>
          </a:xfrm>
        </p:spPr>
        <p:txBody>
          <a:bodyPr/>
          <a:lstStyle/>
          <a:p>
            <a:pPr marL="0" indent="0">
              <a:buNone/>
            </a:pPr>
            <a:r>
              <a:rPr lang="en-IN" sz="2400" dirty="0">
                <a:solidFill>
                  <a:schemeClr val="tx2"/>
                </a:solidFill>
                <a:latin typeface="+mn-lt"/>
              </a:rPr>
              <a:t>F. </a:t>
            </a:r>
            <a:r>
              <a:rPr lang="en-IN" sz="2400" dirty="0">
                <a:latin typeface="+mn-lt"/>
              </a:rPr>
              <a:t>It has covalent bonds.</a:t>
            </a:r>
          </a:p>
        </p:txBody>
      </p:sp>
      <p:sp>
        <p:nvSpPr>
          <p:cNvPr id="15" name="Content Placeholder 14">
            <a:extLst>
              <a:ext uri="{FF2B5EF4-FFF2-40B4-BE49-F238E27FC236}">
                <a16:creationId xmlns:a16="http://schemas.microsoft.com/office/drawing/2014/main" id="{D7437D18-CE5A-43BC-B3A6-86A0072957DA}"/>
              </a:ext>
            </a:extLst>
          </p:cNvPr>
          <p:cNvSpPr>
            <a:spLocks noGrp="1"/>
          </p:cNvSpPr>
          <p:nvPr>
            <p:ph sz="quarter" idx="26"/>
          </p:nvPr>
        </p:nvSpPr>
        <p:spPr>
          <a:xfrm>
            <a:off x="7200001" y="5453915"/>
            <a:ext cx="1490400" cy="432000"/>
          </a:xfrm>
        </p:spPr>
        <p:txBody>
          <a:bodyPr/>
          <a:lstStyle/>
          <a:p>
            <a:pPr marL="0" indent="0">
              <a:buNone/>
            </a:pPr>
            <a:r>
              <a:rPr lang="en-IN" sz="2400" dirty="0">
                <a:latin typeface="+mn-lt"/>
              </a:rPr>
              <a:t>organic</a:t>
            </a:r>
          </a:p>
        </p:txBody>
      </p:sp>
    </p:spTree>
    <p:extLst>
      <p:ext uri="{BB962C8B-B14F-4D97-AF65-F5344CB8AC3E}">
        <p14:creationId xmlns:p14="http://schemas.microsoft.com/office/powerpoint/2010/main" val="5664033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896A-3E5C-4B46-83F5-EA6284A1236C}"/>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3B15CCEE-4606-435B-BDA2-37962207A5BD}"/>
              </a:ext>
            </a:extLst>
          </p:cNvPr>
          <p:cNvSpPr>
            <a:spLocks noGrp="1"/>
          </p:cNvSpPr>
          <p:nvPr>
            <p:ph sz="quarter" idx="13"/>
          </p:nvPr>
        </p:nvSpPr>
        <p:spPr>
          <a:xfrm>
            <a:off x="457200" y="1556327"/>
            <a:ext cx="8229600" cy="432000"/>
          </a:xfrm>
        </p:spPr>
        <p:txBody>
          <a:bodyPr/>
          <a:lstStyle/>
          <a:p>
            <a:pPr marL="432" indent="0">
              <a:buNone/>
            </a:pPr>
            <a:r>
              <a:rPr lang="en-IN" sz="2400" dirty="0"/>
              <a:t>Write the product of each the following:</a:t>
            </a:r>
          </a:p>
        </p:txBody>
      </p:sp>
      <p:graphicFrame>
        <p:nvGraphicFramePr>
          <p:cNvPr id="5" name="Object 4" descr="A chain of 4 carbons with a double bond between the middle 2 carbons, + H 2, react in the presence of platinum to yield, blank.">
            <a:extLst>
              <a:ext uri="{FF2B5EF4-FFF2-40B4-BE49-F238E27FC236}">
                <a16:creationId xmlns:a16="http://schemas.microsoft.com/office/drawing/2014/main" id="{B7AC4440-BEBA-45AC-8DE7-793871FE5DD3}"/>
              </a:ext>
            </a:extLst>
          </p:cNvPr>
          <p:cNvGraphicFramePr>
            <a:graphicFrameLocks noChangeAspect="1"/>
          </p:cNvGraphicFramePr>
          <p:nvPr>
            <p:extLst/>
          </p:nvPr>
        </p:nvGraphicFramePr>
        <p:xfrm>
          <a:off x="457200" y="2787837"/>
          <a:ext cx="4914900" cy="419100"/>
        </p:xfrm>
        <a:graphic>
          <a:graphicData uri="http://schemas.openxmlformats.org/presentationml/2006/ole">
            <mc:AlternateContent xmlns:mc="http://schemas.openxmlformats.org/markup-compatibility/2006">
              <mc:Choice xmlns:v="urn:schemas-microsoft-com:vml" Requires="v">
                <p:oleObj spid="_x0000_s33796" name="Equation" r:id="rId3" imgW="4914720" imgH="419040" progId="Equation.DSMT4">
                  <p:embed/>
                </p:oleObj>
              </mc:Choice>
              <mc:Fallback>
                <p:oleObj name="Equation" r:id="rId3" imgW="4914720" imgH="419040" progId="Equation.DSMT4">
                  <p:embed/>
                  <p:pic>
                    <p:nvPicPr>
                      <p:cNvPr id="5" name="Object 4" descr="A chain of 4 carbons with a double bond between the middle 2 carbons, + H 2, react in the presence of platinum to yield, blank.">
                        <a:extLst>
                          <a:ext uri="{FF2B5EF4-FFF2-40B4-BE49-F238E27FC236}">
                            <a16:creationId xmlns:a16="http://schemas.microsoft.com/office/drawing/2014/main" id="{B7AC4440-BEBA-45AC-8DE7-793871FE5DD3}"/>
                          </a:ext>
                        </a:extLst>
                      </p:cNvPr>
                      <p:cNvPicPr/>
                      <p:nvPr/>
                    </p:nvPicPr>
                    <p:blipFill>
                      <a:blip r:embed="rId4"/>
                      <a:stretch>
                        <a:fillRect/>
                      </a:stretch>
                    </p:blipFill>
                    <p:spPr>
                      <a:xfrm>
                        <a:off x="457200" y="2787837"/>
                        <a:ext cx="4914900" cy="419100"/>
                      </a:xfrm>
                      <a:prstGeom prst="rect">
                        <a:avLst/>
                      </a:prstGeom>
                    </p:spPr>
                  </p:pic>
                </p:oleObj>
              </mc:Fallback>
            </mc:AlternateContent>
          </a:graphicData>
        </a:graphic>
      </p:graphicFrame>
      <p:pic>
        <p:nvPicPr>
          <p:cNvPr id="6" name="Content Placeholder 5" descr="A 5 sided ring with a double bond+ H 2, react in the presence of platinum to yield, blank.">
            <a:extLst>
              <a:ext uri="{FF2B5EF4-FFF2-40B4-BE49-F238E27FC236}">
                <a16:creationId xmlns:a16="http://schemas.microsoft.com/office/drawing/2014/main" id="{ECB37FE5-8A77-4E19-890A-4981C12C13A6}"/>
              </a:ext>
            </a:extLst>
          </p:cNvPr>
          <p:cNvPicPr>
            <a:picLocks noGrp="1" noChangeAspect="1"/>
          </p:cNvPicPr>
          <p:nvPr>
            <p:ph sz="quarter" idx="14"/>
          </p:nvPr>
        </p:nvPicPr>
        <p:blipFill>
          <a:blip r:embed="rId5"/>
          <a:stretch>
            <a:fillRect/>
          </a:stretch>
        </p:blipFill>
        <p:spPr>
          <a:xfrm>
            <a:off x="457200" y="4338422"/>
            <a:ext cx="3426249" cy="963251"/>
          </a:xfrm>
          <a:prstGeom prst="rect">
            <a:avLst/>
          </a:prstGeom>
        </p:spPr>
      </p:pic>
    </p:spTree>
    <p:extLst>
      <p:ext uri="{BB962C8B-B14F-4D97-AF65-F5344CB8AC3E}">
        <p14:creationId xmlns:p14="http://schemas.microsoft.com/office/powerpoint/2010/main" val="2331331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896A-3E5C-4B46-83F5-EA6284A1236C}"/>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3B15CCEE-4606-435B-BDA2-37962207A5BD}"/>
              </a:ext>
            </a:extLst>
          </p:cNvPr>
          <p:cNvSpPr>
            <a:spLocks noGrp="1"/>
          </p:cNvSpPr>
          <p:nvPr>
            <p:ph sz="quarter" idx="14"/>
          </p:nvPr>
        </p:nvSpPr>
        <p:spPr>
          <a:xfrm>
            <a:off x="457200" y="1555200"/>
            <a:ext cx="8229600" cy="432000"/>
          </a:xfrm>
        </p:spPr>
        <p:txBody>
          <a:bodyPr/>
          <a:lstStyle/>
          <a:p>
            <a:pPr marL="432" indent="0">
              <a:buNone/>
            </a:pPr>
            <a:r>
              <a:rPr lang="en-IN" sz="2400" dirty="0"/>
              <a:t>Write the product of each the following:</a:t>
            </a:r>
          </a:p>
        </p:txBody>
      </p:sp>
      <p:graphicFrame>
        <p:nvGraphicFramePr>
          <p:cNvPr id="5" name="Object 4" descr="A chain of 4 carbons with a double bond between the middle 2 carbons, + H2, react in the presence of platinum to yield a chain of 4 single bonded carbons.">
            <a:extLst>
              <a:ext uri="{FF2B5EF4-FFF2-40B4-BE49-F238E27FC236}">
                <a16:creationId xmlns:a16="http://schemas.microsoft.com/office/drawing/2014/main" id="{B7AC4440-BEBA-45AC-8DE7-793871FE5DD3}"/>
              </a:ext>
            </a:extLst>
          </p:cNvPr>
          <p:cNvGraphicFramePr>
            <a:graphicFrameLocks noChangeAspect="1"/>
          </p:cNvGraphicFramePr>
          <p:nvPr>
            <p:extLst/>
          </p:nvPr>
        </p:nvGraphicFramePr>
        <p:xfrm>
          <a:off x="457200" y="2786400"/>
          <a:ext cx="8154309" cy="400435"/>
        </p:xfrm>
        <a:graphic>
          <a:graphicData uri="http://schemas.openxmlformats.org/presentationml/2006/ole">
            <mc:AlternateContent xmlns:mc="http://schemas.openxmlformats.org/markup-compatibility/2006">
              <mc:Choice xmlns:v="urn:schemas-microsoft-com:vml" Requires="v">
                <p:oleObj spid="_x0000_s34820" name="Equation" r:id="rId3" imgW="8534160" imgH="419040" progId="Equation.DSMT4">
                  <p:embed/>
                </p:oleObj>
              </mc:Choice>
              <mc:Fallback>
                <p:oleObj name="Equation" r:id="rId3" imgW="8534160" imgH="419040" progId="Equation.DSMT4">
                  <p:embed/>
                  <p:pic>
                    <p:nvPicPr>
                      <p:cNvPr id="5" name="Object 4" descr="A chain of 4 carbons with a double bond between the middle 2 carbons, + H2, react in the presence of platinum to yield a chain of 4 single bonded carbons.">
                        <a:extLst>
                          <a:ext uri="{FF2B5EF4-FFF2-40B4-BE49-F238E27FC236}">
                            <a16:creationId xmlns:a16="http://schemas.microsoft.com/office/drawing/2014/main" id="{B7AC4440-BEBA-45AC-8DE7-793871FE5DD3}"/>
                          </a:ext>
                        </a:extLst>
                      </p:cNvPr>
                      <p:cNvPicPr/>
                      <p:nvPr/>
                    </p:nvPicPr>
                    <p:blipFill>
                      <a:blip r:embed="rId4"/>
                      <a:stretch>
                        <a:fillRect/>
                      </a:stretch>
                    </p:blipFill>
                    <p:spPr>
                      <a:xfrm>
                        <a:off x="457200" y="2786400"/>
                        <a:ext cx="8154309" cy="400435"/>
                      </a:xfrm>
                      <a:prstGeom prst="rect">
                        <a:avLst/>
                      </a:prstGeom>
                    </p:spPr>
                  </p:pic>
                </p:oleObj>
              </mc:Fallback>
            </mc:AlternateContent>
          </a:graphicData>
        </a:graphic>
      </p:graphicFrame>
      <p:pic>
        <p:nvPicPr>
          <p:cNvPr id="15" name="Content Placeholder 14" descr="The 5 sided ring with a double bond+ H 2, react in the presence of platinum to yield, a 5-sided ring with all single bonds.">
            <a:extLst>
              <a:ext uri="{FF2B5EF4-FFF2-40B4-BE49-F238E27FC236}">
                <a16:creationId xmlns:a16="http://schemas.microsoft.com/office/drawing/2014/main" id="{8B21849C-5244-49BE-BAA6-003C5C2EF643}"/>
              </a:ext>
            </a:extLst>
          </p:cNvPr>
          <p:cNvPicPr>
            <a:picLocks noGrp="1" noChangeAspect="1"/>
          </p:cNvPicPr>
          <p:nvPr>
            <p:ph sz="quarter" idx="16"/>
          </p:nvPr>
        </p:nvPicPr>
        <p:blipFill>
          <a:blip r:embed="rId5"/>
          <a:stretch>
            <a:fillRect/>
          </a:stretch>
        </p:blipFill>
        <p:spPr>
          <a:xfrm>
            <a:off x="457200" y="4338000"/>
            <a:ext cx="3987130" cy="798645"/>
          </a:xfrm>
          <a:prstGeom prst="rect">
            <a:avLst/>
          </a:prstGeom>
        </p:spPr>
      </p:pic>
    </p:spTree>
    <p:extLst>
      <p:ext uri="{BB962C8B-B14F-4D97-AF65-F5344CB8AC3E}">
        <p14:creationId xmlns:p14="http://schemas.microsoft.com/office/powerpoint/2010/main" val="23258719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229C6-A8E0-4644-AE77-20E89D8B2E94}"/>
              </a:ext>
            </a:extLst>
          </p:cNvPr>
          <p:cNvSpPr>
            <a:spLocks noGrp="1"/>
          </p:cNvSpPr>
          <p:nvPr>
            <p:ph type="title"/>
          </p:nvPr>
        </p:nvSpPr>
        <p:spPr/>
        <p:txBody>
          <a:bodyPr/>
          <a:lstStyle/>
          <a:p>
            <a:r>
              <a:rPr lang="en-IN" dirty="0"/>
              <a:t>Hydration Reactions</a:t>
            </a:r>
          </a:p>
        </p:txBody>
      </p:sp>
      <p:sp>
        <p:nvSpPr>
          <p:cNvPr id="4" name="Content Placeholder 3">
            <a:extLst>
              <a:ext uri="{FF2B5EF4-FFF2-40B4-BE49-F238E27FC236}">
                <a16:creationId xmlns:a16="http://schemas.microsoft.com/office/drawing/2014/main" id="{9B0F2A68-F250-4829-ACD3-B4AE18F2B545}"/>
              </a:ext>
            </a:extLst>
          </p:cNvPr>
          <p:cNvSpPr>
            <a:spLocks noGrp="1"/>
          </p:cNvSpPr>
          <p:nvPr>
            <p:ph sz="quarter" idx="14"/>
          </p:nvPr>
        </p:nvSpPr>
        <p:spPr>
          <a:xfrm>
            <a:off x="457200" y="1555200"/>
            <a:ext cx="6480000" cy="396000"/>
          </a:xfrm>
        </p:spPr>
        <p:txBody>
          <a:bodyPr/>
          <a:lstStyle/>
          <a:p>
            <a:pPr marL="432" indent="0">
              <a:buNone/>
            </a:pPr>
            <a:r>
              <a:rPr lang="en-IN" sz="2200" dirty="0"/>
              <a:t>In hydration reactions, an alkene reacts with water,</a:t>
            </a:r>
          </a:p>
        </p:txBody>
      </p:sp>
      <p:graphicFrame>
        <p:nvGraphicFramePr>
          <p:cNvPr id="13" name="Object 12" descr="H single bond O H">
            <a:extLst>
              <a:ext uri="{FF2B5EF4-FFF2-40B4-BE49-F238E27FC236}">
                <a16:creationId xmlns:a16="http://schemas.microsoft.com/office/drawing/2014/main" id="{D43C3D51-856E-468A-ADD8-9E6E9935D0CB}"/>
              </a:ext>
            </a:extLst>
          </p:cNvPr>
          <p:cNvGraphicFramePr>
            <a:graphicFrameLocks noChangeAspect="1"/>
          </p:cNvGraphicFramePr>
          <p:nvPr>
            <p:extLst/>
          </p:nvPr>
        </p:nvGraphicFramePr>
        <p:xfrm>
          <a:off x="7007032" y="1585888"/>
          <a:ext cx="1096818" cy="300182"/>
        </p:xfrm>
        <a:graphic>
          <a:graphicData uri="http://schemas.openxmlformats.org/presentationml/2006/ole">
            <mc:AlternateContent xmlns:mc="http://schemas.openxmlformats.org/markup-compatibility/2006">
              <mc:Choice xmlns:v="urn:schemas-microsoft-com:vml" Requires="v">
                <p:oleObj spid="_x0000_s35850" name="Equation" r:id="rId4" imgW="1206360" imgH="330120" progId="Equation.DSMT4">
                  <p:embed/>
                </p:oleObj>
              </mc:Choice>
              <mc:Fallback>
                <p:oleObj name="Equation" r:id="rId4" imgW="1206360" imgH="330120" progId="Equation.DSMT4">
                  <p:embed/>
                  <p:pic>
                    <p:nvPicPr>
                      <p:cNvPr id="13" name="Object 12" descr="H single bond O H">
                        <a:extLst>
                          <a:ext uri="{FF2B5EF4-FFF2-40B4-BE49-F238E27FC236}">
                            <a16:creationId xmlns:a16="http://schemas.microsoft.com/office/drawing/2014/main" id="{D43C3D51-856E-468A-ADD8-9E6E9935D0CB}"/>
                          </a:ext>
                        </a:extLst>
                      </p:cNvPr>
                      <p:cNvPicPr/>
                      <p:nvPr/>
                    </p:nvPicPr>
                    <p:blipFill>
                      <a:blip r:embed="rId5"/>
                      <a:stretch>
                        <a:fillRect/>
                      </a:stretch>
                    </p:blipFill>
                    <p:spPr>
                      <a:xfrm>
                        <a:off x="7007032" y="1585888"/>
                        <a:ext cx="1096818" cy="300182"/>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3095719B-F1DE-464C-B5A1-CE19FAC744B5}"/>
              </a:ext>
            </a:extLst>
          </p:cNvPr>
          <p:cNvSpPr>
            <a:spLocks noGrp="1"/>
          </p:cNvSpPr>
          <p:nvPr>
            <p:ph sz="quarter" idx="15"/>
          </p:nvPr>
        </p:nvSpPr>
        <p:spPr>
          <a:xfrm>
            <a:off x="457200" y="2015925"/>
            <a:ext cx="8229600" cy="396000"/>
          </a:xfrm>
          <a:noFill/>
          <a:ln>
            <a:noFill/>
          </a:ln>
        </p:spPr>
        <p:txBody>
          <a:bodyPr lIns="0" tIns="0" rIns="0" bIns="0" anchor="t" anchorCtr="0"/>
          <a:lstStyle/>
          <a:p>
            <a:pPr marL="432" indent="0">
              <a:buNone/>
            </a:pPr>
            <a:r>
              <a:rPr lang="en-IN" sz="2200" dirty="0"/>
              <a:t>to form an alcohol, and</a:t>
            </a:r>
          </a:p>
        </p:txBody>
      </p:sp>
      <p:sp>
        <p:nvSpPr>
          <p:cNvPr id="3" name="Content Placeholder 2">
            <a:extLst>
              <a:ext uri="{FF2B5EF4-FFF2-40B4-BE49-F238E27FC236}">
                <a16:creationId xmlns:a16="http://schemas.microsoft.com/office/drawing/2014/main" id="{98AAD5B9-2D4F-4EFD-9A8D-AC1EB6507264}"/>
              </a:ext>
            </a:extLst>
          </p:cNvPr>
          <p:cNvSpPr>
            <a:spLocks noGrp="1"/>
          </p:cNvSpPr>
          <p:nvPr>
            <p:ph sz="quarter" idx="16"/>
          </p:nvPr>
        </p:nvSpPr>
        <p:spPr>
          <a:xfrm>
            <a:off x="457200" y="2543100"/>
            <a:ext cx="2484000" cy="396000"/>
          </a:xfrm>
        </p:spPr>
        <p:txBody>
          <a:bodyPr/>
          <a:lstStyle/>
          <a:p>
            <a:r>
              <a:rPr lang="en-IN" sz="2200" dirty="0"/>
              <a:t>a hydrogen atom</a:t>
            </a:r>
          </a:p>
        </p:txBody>
      </p:sp>
      <p:graphicFrame>
        <p:nvGraphicFramePr>
          <p:cNvPr id="14" name="Object 13" descr="H single bond ">
            <a:extLst>
              <a:ext uri="{FF2B5EF4-FFF2-40B4-BE49-F238E27FC236}">
                <a16:creationId xmlns:a16="http://schemas.microsoft.com/office/drawing/2014/main" id="{0A610278-2A25-4173-9257-9DD28E531835}"/>
              </a:ext>
            </a:extLst>
          </p:cNvPr>
          <p:cNvGraphicFramePr>
            <a:graphicFrameLocks noChangeAspect="1"/>
          </p:cNvGraphicFramePr>
          <p:nvPr>
            <p:extLst/>
          </p:nvPr>
        </p:nvGraphicFramePr>
        <p:xfrm>
          <a:off x="3006540" y="2560870"/>
          <a:ext cx="755703" cy="356859"/>
        </p:xfrm>
        <a:graphic>
          <a:graphicData uri="http://schemas.openxmlformats.org/presentationml/2006/ole">
            <mc:AlternateContent xmlns:mc="http://schemas.openxmlformats.org/markup-compatibility/2006">
              <mc:Choice xmlns:v="urn:schemas-microsoft-com:vml" Requires="v">
                <p:oleObj spid="_x0000_s35851" name="Equation" r:id="rId6" imgW="914400" imgH="431640" progId="Equation.DSMT4">
                  <p:embed/>
                </p:oleObj>
              </mc:Choice>
              <mc:Fallback>
                <p:oleObj name="Equation" r:id="rId6" imgW="914400" imgH="431640" progId="Equation.DSMT4">
                  <p:embed/>
                  <p:pic>
                    <p:nvPicPr>
                      <p:cNvPr id="14" name="Object 13" descr="H single bond ">
                        <a:extLst>
                          <a:ext uri="{FF2B5EF4-FFF2-40B4-BE49-F238E27FC236}">
                            <a16:creationId xmlns:a16="http://schemas.microsoft.com/office/drawing/2014/main" id="{0A610278-2A25-4173-9257-9DD28E531835}"/>
                          </a:ext>
                        </a:extLst>
                      </p:cNvPr>
                      <p:cNvPicPr/>
                      <p:nvPr/>
                    </p:nvPicPr>
                    <p:blipFill>
                      <a:blip r:embed="rId7"/>
                      <a:stretch>
                        <a:fillRect/>
                      </a:stretch>
                    </p:blipFill>
                    <p:spPr>
                      <a:xfrm>
                        <a:off x="3006540" y="2560870"/>
                        <a:ext cx="755703" cy="356859"/>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FC46F0D7-CF6F-4A1C-A880-C6F739701C30}"/>
              </a:ext>
            </a:extLst>
          </p:cNvPr>
          <p:cNvSpPr>
            <a:spLocks noGrp="1"/>
          </p:cNvSpPr>
          <p:nvPr>
            <p:ph sz="quarter" idx="17"/>
          </p:nvPr>
        </p:nvSpPr>
        <p:spPr>
          <a:xfrm>
            <a:off x="3918857" y="2543100"/>
            <a:ext cx="4767943" cy="396000"/>
          </a:xfrm>
          <a:noFill/>
          <a:ln>
            <a:noFill/>
          </a:ln>
        </p:spPr>
        <p:txBody>
          <a:bodyPr lIns="0" tIns="0" rIns="0" bIns="0" anchor="t" anchorCtr="0"/>
          <a:lstStyle/>
          <a:p>
            <a:pPr marL="432" indent="0">
              <a:buNone/>
            </a:pPr>
            <a:r>
              <a:rPr lang="en-IN" sz="2200" dirty="0"/>
              <a:t>from water forms a bond with the</a:t>
            </a:r>
          </a:p>
        </p:txBody>
      </p:sp>
      <p:sp>
        <p:nvSpPr>
          <p:cNvPr id="7" name="Content Placeholder 6">
            <a:extLst>
              <a:ext uri="{FF2B5EF4-FFF2-40B4-BE49-F238E27FC236}">
                <a16:creationId xmlns:a16="http://schemas.microsoft.com/office/drawing/2014/main" id="{A3F0B19C-215C-4AB7-99D9-E081F75F96E7}"/>
              </a:ext>
            </a:extLst>
          </p:cNvPr>
          <p:cNvSpPr>
            <a:spLocks noGrp="1"/>
          </p:cNvSpPr>
          <p:nvPr>
            <p:ph sz="quarter" idx="18"/>
          </p:nvPr>
        </p:nvSpPr>
        <p:spPr>
          <a:xfrm>
            <a:off x="457200" y="3018210"/>
            <a:ext cx="8229600" cy="396000"/>
          </a:xfrm>
        </p:spPr>
        <p:txBody>
          <a:bodyPr/>
          <a:lstStyle/>
          <a:p>
            <a:pPr indent="0">
              <a:buNone/>
            </a:pPr>
            <a:r>
              <a:rPr lang="en-IN" sz="2200" dirty="0"/>
              <a:t>carbon atom in the double bond with more hydrogen atoms</a:t>
            </a:r>
          </a:p>
        </p:txBody>
      </p:sp>
      <p:sp>
        <p:nvSpPr>
          <p:cNvPr id="8" name="Content Placeholder 7">
            <a:extLst>
              <a:ext uri="{FF2B5EF4-FFF2-40B4-BE49-F238E27FC236}">
                <a16:creationId xmlns:a16="http://schemas.microsoft.com/office/drawing/2014/main" id="{859440DB-952A-4A97-93CE-01CAAE3A763E}"/>
              </a:ext>
            </a:extLst>
          </p:cNvPr>
          <p:cNvSpPr>
            <a:spLocks noGrp="1"/>
          </p:cNvSpPr>
          <p:nvPr>
            <p:ph sz="quarter" idx="19"/>
          </p:nvPr>
        </p:nvSpPr>
        <p:spPr>
          <a:xfrm>
            <a:off x="457200" y="3496748"/>
            <a:ext cx="756000" cy="396000"/>
          </a:xfrm>
        </p:spPr>
        <p:txBody>
          <a:bodyPr/>
          <a:lstStyle/>
          <a:p>
            <a:pPr indent="-255600"/>
            <a:r>
              <a:rPr lang="en-IN" sz="2200" dirty="0"/>
              <a:t>the</a:t>
            </a:r>
          </a:p>
        </p:txBody>
      </p:sp>
      <p:graphicFrame>
        <p:nvGraphicFramePr>
          <p:cNvPr id="16" name="Object 15" descr="The single bond O H">
            <a:extLst>
              <a:ext uri="{FF2B5EF4-FFF2-40B4-BE49-F238E27FC236}">
                <a16:creationId xmlns:a16="http://schemas.microsoft.com/office/drawing/2014/main" id="{632AAE1B-3795-45B9-AB68-32994F7B34C9}"/>
              </a:ext>
            </a:extLst>
          </p:cNvPr>
          <p:cNvGraphicFramePr>
            <a:graphicFrameLocks noChangeAspect="1"/>
          </p:cNvGraphicFramePr>
          <p:nvPr>
            <p:extLst/>
          </p:nvPr>
        </p:nvGraphicFramePr>
        <p:xfrm>
          <a:off x="1310458" y="3543452"/>
          <a:ext cx="766198" cy="241405"/>
        </p:xfrm>
        <a:graphic>
          <a:graphicData uri="http://schemas.openxmlformats.org/presentationml/2006/ole">
            <mc:AlternateContent xmlns:mc="http://schemas.openxmlformats.org/markup-compatibility/2006">
              <mc:Choice xmlns:v="urn:schemas-microsoft-com:vml" Requires="v">
                <p:oleObj spid="_x0000_s35852" name="Equation" r:id="rId8" imgW="927000" imgH="291960" progId="Equation.DSMT4">
                  <p:embed/>
                </p:oleObj>
              </mc:Choice>
              <mc:Fallback>
                <p:oleObj name="Equation" r:id="rId8" imgW="927000" imgH="291960" progId="Equation.DSMT4">
                  <p:embed/>
                  <p:pic>
                    <p:nvPicPr>
                      <p:cNvPr id="16" name="Object 15" descr="The single bond O H">
                        <a:extLst>
                          <a:ext uri="{FF2B5EF4-FFF2-40B4-BE49-F238E27FC236}">
                            <a16:creationId xmlns:a16="http://schemas.microsoft.com/office/drawing/2014/main" id="{632AAE1B-3795-45B9-AB68-32994F7B34C9}"/>
                          </a:ext>
                        </a:extLst>
                      </p:cNvPr>
                      <p:cNvPicPr/>
                      <p:nvPr/>
                    </p:nvPicPr>
                    <p:blipFill>
                      <a:blip r:embed="rId9"/>
                      <a:stretch>
                        <a:fillRect/>
                      </a:stretch>
                    </p:blipFill>
                    <p:spPr>
                      <a:xfrm>
                        <a:off x="1310458" y="3543452"/>
                        <a:ext cx="766198" cy="241405"/>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E194A432-DC71-4D1C-9492-6B7E7B36D352}"/>
              </a:ext>
            </a:extLst>
          </p:cNvPr>
          <p:cNvSpPr>
            <a:spLocks noGrp="1"/>
          </p:cNvSpPr>
          <p:nvPr>
            <p:ph sz="quarter" idx="20"/>
          </p:nvPr>
        </p:nvSpPr>
        <p:spPr>
          <a:xfrm>
            <a:off x="2235200" y="3495600"/>
            <a:ext cx="6454776" cy="396000"/>
          </a:xfrm>
        </p:spPr>
        <p:txBody>
          <a:bodyPr/>
          <a:lstStyle/>
          <a:p>
            <a:pPr marL="0" indent="0">
              <a:buNone/>
            </a:pPr>
            <a:r>
              <a:rPr lang="en-IN" sz="2200" dirty="0"/>
              <a:t>from water forms a bond with the second carbon</a:t>
            </a:r>
          </a:p>
        </p:txBody>
      </p:sp>
      <p:sp>
        <p:nvSpPr>
          <p:cNvPr id="10" name="Content Placeholder 9">
            <a:extLst>
              <a:ext uri="{FF2B5EF4-FFF2-40B4-BE49-F238E27FC236}">
                <a16:creationId xmlns:a16="http://schemas.microsoft.com/office/drawing/2014/main" id="{FB38B9C2-8131-4112-932B-18AE084F4554}"/>
              </a:ext>
            </a:extLst>
          </p:cNvPr>
          <p:cNvSpPr>
            <a:spLocks noGrp="1"/>
          </p:cNvSpPr>
          <p:nvPr>
            <p:ph sz="quarter" idx="21"/>
          </p:nvPr>
        </p:nvSpPr>
        <p:spPr>
          <a:xfrm>
            <a:off x="457200" y="3962385"/>
            <a:ext cx="8229600" cy="396000"/>
          </a:xfrm>
        </p:spPr>
        <p:txBody>
          <a:bodyPr/>
          <a:lstStyle/>
          <a:p>
            <a:pPr indent="0">
              <a:buNone/>
            </a:pPr>
            <a:r>
              <a:rPr lang="en-IN" sz="2200" dirty="0"/>
              <a:t>atom in the double bond with fewer hydrogen atoms</a:t>
            </a:r>
          </a:p>
        </p:txBody>
      </p:sp>
      <p:sp>
        <p:nvSpPr>
          <p:cNvPr id="11" name="Content Placeholder 10">
            <a:extLst>
              <a:ext uri="{FF2B5EF4-FFF2-40B4-BE49-F238E27FC236}">
                <a16:creationId xmlns:a16="http://schemas.microsoft.com/office/drawing/2014/main" id="{B92FBA64-A37C-4814-8C35-80593C65F8C4}"/>
              </a:ext>
            </a:extLst>
          </p:cNvPr>
          <p:cNvSpPr>
            <a:spLocks noGrp="1"/>
          </p:cNvSpPr>
          <p:nvPr>
            <p:ph sz="quarter" idx="22"/>
          </p:nvPr>
        </p:nvSpPr>
        <p:spPr>
          <a:xfrm>
            <a:off x="457200" y="4443021"/>
            <a:ext cx="4932000" cy="396000"/>
          </a:xfrm>
        </p:spPr>
        <p:txBody>
          <a:bodyPr/>
          <a:lstStyle/>
          <a:p>
            <a:r>
              <a:rPr lang="en-US" sz="2200" dirty="0"/>
              <a:t>is catalyzed by a strong acid such as</a:t>
            </a:r>
            <a:endParaRPr lang="en-IN" sz="2200" dirty="0"/>
          </a:p>
        </p:txBody>
      </p:sp>
      <p:graphicFrame>
        <p:nvGraphicFramePr>
          <p:cNvPr id="18" name="Object 17" descr="The single bond O H">
            <a:extLst>
              <a:ext uri="{FF2B5EF4-FFF2-40B4-BE49-F238E27FC236}">
                <a16:creationId xmlns:a16="http://schemas.microsoft.com/office/drawing/2014/main" id="{1674DF54-8ACF-41A2-B22A-99CA21F67692}"/>
              </a:ext>
            </a:extLst>
          </p:cNvPr>
          <p:cNvGraphicFramePr>
            <a:graphicFrameLocks noChangeAspect="1"/>
          </p:cNvGraphicFramePr>
          <p:nvPr>
            <p:extLst/>
          </p:nvPr>
        </p:nvGraphicFramePr>
        <p:xfrm>
          <a:off x="5423044" y="4468145"/>
          <a:ext cx="808513" cy="345758"/>
        </p:xfrm>
        <a:graphic>
          <a:graphicData uri="http://schemas.openxmlformats.org/presentationml/2006/ole">
            <mc:AlternateContent xmlns:mc="http://schemas.openxmlformats.org/markup-compatibility/2006">
              <mc:Choice xmlns:v="urn:schemas-microsoft-com:vml" Requires="v">
                <p:oleObj spid="_x0000_s35853" name="Equation" r:id="rId10" imgW="888840" imgH="380880" progId="Equation.DSMT4">
                  <p:embed/>
                </p:oleObj>
              </mc:Choice>
              <mc:Fallback>
                <p:oleObj name="Equation" r:id="rId10" imgW="888840" imgH="380880" progId="Equation.DSMT4">
                  <p:embed/>
                  <p:pic>
                    <p:nvPicPr>
                      <p:cNvPr id="18" name="Object 17" descr="The single bond O H">
                        <a:extLst>
                          <a:ext uri="{FF2B5EF4-FFF2-40B4-BE49-F238E27FC236}">
                            <a16:creationId xmlns:a16="http://schemas.microsoft.com/office/drawing/2014/main" id="{1674DF54-8ACF-41A2-B22A-99CA21F67692}"/>
                          </a:ext>
                        </a:extLst>
                      </p:cNvPr>
                      <p:cNvPicPr/>
                      <p:nvPr/>
                    </p:nvPicPr>
                    <p:blipFill>
                      <a:blip r:embed="rId11"/>
                      <a:stretch>
                        <a:fillRect/>
                      </a:stretch>
                    </p:blipFill>
                    <p:spPr>
                      <a:xfrm>
                        <a:off x="5423044" y="4468145"/>
                        <a:ext cx="808513" cy="345758"/>
                      </a:xfrm>
                      <a:prstGeom prst="rect">
                        <a:avLst/>
                      </a:prstGeom>
                    </p:spPr>
                  </p:pic>
                </p:oleObj>
              </mc:Fallback>
            </mc:AlternateContent>
          </a:graphicData>
        </a:graphic>
      </p:graphicFrame>
      <p:pic>
        <p:nvPicPr>
          <p:cNvPr id="15" name="Content Placeholder 14" descr="The reactions are as follows. For long description in Notes pane, press F6.">
            <a:extLst>
              <a:ext uri="{FF2B5EF4-FFF2-40B4-BE49-F238E27FC236}">
                <a16:creationId xmlns:a16="http://schemas.microsoft.com/office/drawing/2014/main" id="{E45A5CFF-FD92-4DDE-810D-F5192631008E}"/>
              </a:ext>
            </a:extLst>
          </p:cNvPr>
          <p:cNvPicPr>
            <a:picLocks noGrp="1" noChangeAspect="1"/>
          </p:cNvPicPr>
          <p:nvPr>
            <p:ph sz="quarter" idx="23"/>
          </p:nvPr>
        </p:nvPicPr>
        <p:blipFill>
          <a:blip r:embed="rId12"/>
          <a:stretch>
            <a:fillRect/>
          </a:stretch>
        </p:blipFill>
        <p:spPr>
          <a:xfrm>
            <a:off x="2695857" y="4942620"/>
            <a:ext cx="3755461" cy="1420491"/>
          </a:xfrm>
          <a:prstGeom prst="rect">
            <a:avLst/>
          </a:prstGeom>
        </p:spPr>
      </p:pic>
    </p:spTree>
    <p:extLst>
      <p:ext uri="{BB962C8B-B14F-4D97-AF65-F5344CB8AC3E}">
        <p14:creationId xmlns:p14="http://schemas.microsoft.com/office/powerpoint/2010/main" val="34921548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BDD-4F7F-4C93-B07A-AC7BD8C66454}"/>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EF6CE5EC-4A00-4B6A-B344-CD69DAE5CA9E}"/>
              </a:ext>
            </a:extLst>
          </p:cNvPr>
          <p:cNvSpPr>
            <a:spLocks noGrp="1"/>
          </p:cNvSpPr>
          <p:nvPr>
            <p:ph sz="quarter" idx="14"/>
          </p:nvPr>
        </p:nvSpPr>
        <p:spPr>
          <a:xfrm>
            <a:off x="457200" y="1555200"/>
            <a:ext cx="5040000" cy="432000"/>
          </a:xfrm>
        </p:spPr>
        <p:txBody>
          <a:bodyPr/>
          <a:lstStyle/>
          <a:p>
            <a:pPr marL="432" indent="0">
              <a:buNone/>
            </a:pPr>
            <a:r>
              <a:rPr lang="en-IN" sz="2400" dirty="0"/>
              <a:t>Predict the product of the addition of</a:t>
            </a:r>
          </a:p>
        </p:txBody>
      </p:sp>
      <p:graphicFrame>
        <p:nvGraphicFramePr>
          <p:cNvPr id="9" name="Object 8" descr="H single bond O H">
            <a:extLst>
              <a:ext uri="{FF2B5EF4-FFF2-40B4-BE49-F238E27FC236}">
                <a16:creationId xmlns:a16="http://schemas.microsoft.com/office/drawing/2014/main" id="{8DE8CB6B-974E-499E-AB9E-569F8E2AA249}"/>
              </a:ext>
            </a:extLst>
          </p:cNvPr>
          <p:cNvGraphicFramePr>
            <a:graphicFrameLocks noChangeAspect="1"/>
          </p:cNvGraphicFramePr>
          <p:nvPr>
            <p:extLst/>
          </p:nvPr>
        </p:nvGraphicFramePr>
        <p:xfrm>
          <a:off x="5598613" y="1588983"/>
          <a:ext cx="1108029" cy="286345"/>
        </p:xfrm>
        <a:graphic>
          <a:graphicData uri="http://schemas.openxmlformats.org/presentationml/2006/ole">
            <mc:AlternateContent xmlns:mc="http://schemas.openxmlformats.org/markup-compatibility/2006">
              <mc:Choice xmlns:v="urn:schemas-microsoft-com:vml" Requires="v">
                <p:oleObj spid="_x0000_s36868" name="Equation" r:id="rId3" imgW="1130040" imgH="291960" progId="Equation.DSMT4">
                  <p:embed/>
                </p:oleObj>
              </mc:Choice>
              <mc:Fallback>
                <p:oleObj name="Equation" r:id="rId3" imgW="1130040" imgH="291960" progId="Equation.DSMT4">
                  <p:embed/>
                  <p:pic>
                    <p:nvPicPr>
                      <p:cNvPr id="9" name="Object 8" descr="H single bond O H">
                        <a:extLst>
                          <a:ext uri="{FF2B5EF4-FFF2-40B4-BE49-F238E27FC236}">
                            <a16:creationId xmlns:a16="http://schemas.microsoft.com/office/drawing/2014/main" id="{8DE8CB6B-974E-499E-AB9E-569F8E2AA249}"/>
                          </a:ext>
                        </a:extLst>
                      </p:cNvPr>
                      <p:cNvPicPr/>
                      <p:nvPr/>
                    </p:nvPicPr>
                    <p:blipFill>
                      <a:blip r:embed="rId4"/>
                      <a:stretch>
                        <a:fillRect/>
                      </a:stretch>
                    </p:blipFill>
                    <p:spPr>
                      <a:xfrm>
                        <a:off x="5598613" y="1588983"/>
                        <a:ext cx="1108029" cy="28634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9AED9B8-8B95-48C2-AAE6-43022095C9F6}"/>
              </a:ext>
            </a:extLst>
          </p:cNvPr>
          <p:cNvSpPr>
            <a:spLocks noGrp="1"/>
          </p:cNvSpPr>
          <p:nvPr>
            <p:ph sz="quarter" idx="15"/>
          </p:nvPr>
        </p:nvSpPr>
        <p:spPr>
          <a:xfrm>
            <a:off x="6855473" y="1555750"/>
            <a:ext cx="1831328" cy="432000"/>
          </a:xfrm>
        </p:spPr>
        <p:txBody>
          <a:bodyPr/>
          <a:lstStyle/>
          <a:p>
            <a:pPr marL="432" indent="0">
              <a:buNone/>
            </a:pPr>
            <a:r>
              <a:rPr lang="en-IN" sz="2400" dirty="0"/>
              <a:t>to the</a:t>
            </a:r>
          </a:p>
        </p:txBody>
      </p:sp>
      <p:sp>
        <p:nvSpPr>
          <p:cNvPr id="3" name="Content Placeholder 2">
            <a:extLst>
              <a:ext uri="{FF2B5EF4-FFF2-40B4-BE49-F238E27FC236}">
                <a16:creationId xmlns:a16="http://schemas.microsoft.com/office/drawing/2014/main" id="{6EC7CB9E-FD2B-4CCA-8CA5-4379C3A8C83C}"/>
              </a:ext>
            </a:extLst>
          </p:cNvPr>
          <p:cNvSpPr>
            <a:spLocks noGrp="1"/>
          </p:cNvSpPr>
          <p:nvPr>
            <p:ph sz="quarter" idx="16"/>
          </p:nvPr>
        </p:nvSpPr>
        <p:spPr>
          <a:xfrm>
            <a:off x="457200" y="2086848"/>
            <a:ext cx="8229600" cy="432000"/>
          </a:xfrm>
        </p:spPr>
        <p:txBody>
          <a:bodyPr/>
          <a:lstStyle/>
          <a:p>
            <a:pPr marL="432" indent="0">
              <a:buNone/>
            </a:pPr>
            <a:r>
              <a:rPr lang="en-IN" sz="2400" dirty="0"/>
              <a:t>following alkene:</a:t>
            </a:r>
          </a:p>
        </p:txBody>
      </p:sp>
      <p:pic>
        <p:nvPicPr>
          <p:cNvPr id="15" name="Content Placeholder 14" descr="C H 3, single bond, C H 2, single bond, C H, double bond, C H 2, plus H, single bond, O H, yields blank in the presence of H plus.">
            <a:extLst>
              <a:ext uri="{FF2B5EF4-FFF2-40B4-BE49-F238E27FC236}">
                <a16:creationId xmlns:a16="http://schemas.microsoft.com/office/drawing/2014/main" id="{FDD27DCE-0153-4E23-9359-61A9CF82CCFB}"/>
              </a:ext>
            </a:extLst>
          </p:cNvPr>
          <p:cNvPicPr>
            <a:picLocks noGrp="1" noChangeAspect="1"/>
          </p:cNvPicPr>
          <p:nvPr>
            <p:ph sz="quarter" idx="17"/>
          </p:nvPr>
        </p:nvPicPr>
        <p:blipFill>
          <a:blip r:embed="rId5"/>
          <a:stretch>
            <a:fillRect/>
          </a:stretch>
        </p:blipFill>
        <p:spPr>
          <a:xfrm>
            <a:off x="457200" y="3094409"/>
            <a:ext cx="4773582" cy="585267"/>
          </a:xfrm>
          <a:prstGeom prst="rect">
            <a:avLst/>
          </a:prstGeom>
        </p:spPr>
      </p:pic>
    </p:spTree>
    <p:extLst>
      <p:ext uri="{BB962C8B-B14F-4D97-AF65-F5344CB8AC3E}">
        <p14:creationId xmlns:p14="http://schemas.microsoft.com/office/powerpoint/2010/main" val="35565647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BDD-4F7F-4C93-B07A-AC7BD8C66454}"/>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EF6CE5EC-4A00-4B6A-B344-CD69DAE5CA9E}"/>
              </a:ext>
            </a:extLst>
          </p:cNvPr>
          <p:cNvSpPr>
            <a:spLocks noGrp="1"/>
          </p:cNvSpPr>
          <p:nvPr>
            <p:ph sz="quarter" idx="14"/>
          </p:nvPr>
        </p:nvSpPr>
        <p:spPr>
          <a:xfrm>
            <a:off x="457199" y="1555200"/>
            <a:ext cx="5040000" cy="432000"/>
          </a:xfrm>
        </p:spPr>
        <p:txBody>
          <a:bodyPr/>
          <a:lstStyle/>
          <a:p>
            <a:pPr marL="432" indent="0">
              <a:buNone/>
            </a:pPr>
            <a:r>
              <a:rPr lang="en-IN" sz="2400" dirty="0"/>
              <a:t>Predict the product of the addition of</a:t>
            </a:r>
          </a:p>
        </p:txBody>
      </p:sp>
      <p:graphicFrame>
        <p:nvGraphicFramePr>
          <p:cNvPr id="9" name="Object 8" descr="H single bond O H">
            <a:extLst>
              <a:ext uri="{FF2B5EF4-FFF2-40B4-BE49-F238E27FC236}">
                <a16:creationId xmlns:a16="http://schemas.microsoft.com/office/drawing/2014/main" id="{8DE8CB6B-974E-499E-AB9E-569F8E2AA249}"/>
              </a:ext>
            </a:extLst>
          </p:cNvPr>
          <p:cNvGraphicFramePr>
            <a:graphicFrameLocks noChangeAspect="1"/>
          </p:cNvGraphicFramePr>
          <p:nvPr>
            <p:extLst/>
          </p:nvPr>
        </p:nvGraphicFramePr>
        <p:xfrm>
          <a:off x="5598501" y="1602299"/>
          <a:ext cx="1119109" cy="289208"/>
        </p:xfrm>
        <a:graphic>
          <a:graphicData uri="http://schemas.openxmlformats.org/presentationml/2006/ole">
            <mc:AlternateContent xmlns:mc="http://schemas.openxmlformats.org/markup-compatibility/2006">
              <mc:Choice xmlns:v="urn:schemas-microsoft-com:vml" Requires="v">
                <p:oleObj spid="_x0000_s37892" name="Equation" r:id="rId3" imgW="1130040" imgH="291960" progId="Equation.DSMT4">
                  <p:embed/>
                </p:oleObj>
              </mc:Choice>
              <mc:Fallback>
                <p:oleObj name="Equation" r:id="rId3" imgW="1130040" imgH="291960" progId="Equation.DSMT4">
                  <p:embed/>
                  <p:pic>
                    <p:nvPicPr>
                      <p:cNvPr id="9" name="Object 8" descr="H single bond O H">
                        <a:extLst>
                          <a:ext uri="{FF2B5EF4-FFF2-40B4-BE49-F238E27FC236}">
                            <a16:creationId xmlns:a16="http://schemas.microsoft.com/office/drawing/2014/main" id="{8DE8CB6B-974E-499E-AB9E-569F8E2AA249}"/>
                          </a:ext>
                        </a:extLst>
                      </p:cNvPr>
                      <p:cNvPicPr/>
                      <p:nvPr/>
                    </p:nvPicPr>
                    <p:blipFill>
                      <a:blip r:embed="rId4"/>
                      <a:stretch>
                        <a:fillRect/>
                      </a:stretch>
                    </p:blipFill>
                    <p:spPr>
                      <a:xfrm>
                        <a:off x="5598501" y="1602299"/>
                        <a:ext cx="1119109" cy="28920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9AED9B8-8B95-48C2-AAE6-43022095C9F6}"/>
              </a:ext>
            </a:extLst>
          </p:cNvPr>
          <p:cNvSpPr>
            <a:spLocks noGrp="1"/>
          </p:cNvSpPr>
          <p:nvPr>
            <p:ph sz="quarter" idx="15"/>
          </p:nvPr>
        </p:nvSpPr>
        <p:spPr>
          <a:xfrm>
            <a:off x="6854400" y="1555200"/>
            <a:ext cx="1832400" cy="432000"/>
          </a:xfrm>
        </p:spPr>
        <p:txBody>
          <a:bodyPr/>
          <a:lstStyle/>
          <a:p>
            <a:pPr marL="432" indent="0">
              <a:buNone/>
            </a:pPr>
            <a:r>
              <a:rPr lang="en-IN" sz="2400" dirty="0"/>
              <a:t>to the</a:t>
            </a:r>
          </a:p>
        </p:txBody>
      </p:sp>
      <p:sp>
        <p:nvSpPr>
          <p:cNvPr id="3" name="Content Placeholder 2">
            <a:extLst>
              <a:ext uri="{FF2B5EF4-FFF2-40B4-BE49-F238E27FC236}">
                <a16:creationId xmlns:a16="http://schemas.microsoft.com/office/drawing/2014/main" id="{6EC7CB9E-FD2B-4CCA-8CA5-4379C3A8C83C}"/>
              </a:ext>
            </a:extLst>
          </p:cNvPr>
          <p:cNvSpPr>
            <a:spLocks noGrp="1"/>
          </p:cNvSpPr>
          <p:nvPr>
            <p:ph sz="quarter" idx="16"/>
          </p:nvPr>
        </p:nvSpPr>
        <p:spPr>
          <a:xfrm>
            <a:off x="457199" y="2088000"/>
            <a:ext cx="8229600" cy="432000"/>
          </a:xfrm>
        </p:spPr>
        <p:txBody>
          <a:bodyPr/>
          <a:lstStyle/>
          <a:p>
            <a:pPr marL="432" indent="0">
              <a:buNone/>
            </a:pPr>
            <a:r>
              <a:rPr lang="en-IN" sz="2400" dirty="0"/>
              <a:t>following alkene:</a:t>
            </a:r>
          </a:p>
        </p:txBody>
      </p:sp>
      <p:pic>
        <p:nvPicPr>
          <p:cNvPr id="16" name="Content Placeholder 15" descr="C H 3, single bond, C H 2, single bond, C H, double bond, C H 2, plus H, single bond, O H, yields blank in the presence of H plus.">
            <a:extLst>
              <a:ext uri="{FF2B5EF4-FFF2-40B4-BE49-F238E27FC236}">
                <a16:creationId xmlns:a16="http://schemas.microsoft.com/office/drawing/2014/main" id="{75594E14-FEEC-4D45-B7EF-0F09ED9A422B}"/>
              </a:ext>
            </a:extLst>
          </p:cNvPr>
          <p:cNvPicPr>
            <a:picLocks noGrp="1" noChangeAspect="1"/>
          </p:cNvPicPr>
          <p:nvPr>
            <p:ph sz="quarter" idx="17"/>
          </p:nvPr>
        </p:nvPicPr>
        <p:blipFill>
          <a:blip r:embed="rId5"/>
          <a:stretch>
            <a:fillRect/>
          </a:stretch>
        </p:blipFill>
        <p:spPr>
          <a:xfrm>
            <a:off x="457200" y="3096000"/>
            <a:ext cx="4773582" cy="585267"/>
          </a:xfrm>
          <a:prstGeom prst="rect">
            <a:avLst/>
          </a:prstGeom>
        </p:spPr>
      </p:pic>
      <p:pic>
        <p:nvPicPr>
          <p:cNvPr id="17" name="Content Placeholder 16" descr="C H 3, single bond, C H 2, single bond, C H, single bond, C H 2. The third C is single bonded to O H above. The fourth C is single bonded to H above.">
            <a:extLst>
              <a:ext uri="{FF2B5EF4-FFF2-40B4-BE49-F238E27FC236}">
                <a16:creationId xmlns:a16="http://schemas.microsoft.com/office/drawing/2014/main" id="{3F3B0CCC-E0F0-4C14-AC6C-F751A6171690}"/>
              </a:ext>
            </a:extLst>
          </p:cNvPr>
          <p:cNvPicPr>
            <a:picLocks noGrp="1" noChangeAspect="1"/>
          </p:cNvPicPr>
          <p:nvPr>
            <p:ph sz="quarter" idx="18"/>
          </p:nvPr>
        </p:nvPicPr>
        <p:blipFill>
          <a:blip r:embed="rId6"/>
          <a:stretch>
            <a:fillRect/>
          </a:stretch>
        </p:blipFill>
        <p:spPr>
          <a:xfrm>
            <a:off x="5733160" y="2858236"/>
            <a:ext cx="2956816" cy="823031"/>
          </a:xfrm>
          <a:prstGeom prst="rect">
            <a:avLst/>
          </a:prstGeom>
        </p:spPr>
      </p:pic>
    </p:spTree>
    <p:extLst>
      <p:ext uri="{BB962C8B-B14F-4D97-AF65-F5344CB8AC3E}">
        <p14:creationId xmlns:p14="http://schemas.microsoft.com/office/powerpoint/2010/main" val="22065350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1991-1643-41FD-8DFC-B8203E298D83}"/>
              </a:ext>
            </a:extLst>
          </p:cNvPr>
          <p:cNvSpPr>
            <a:spLocks noGrp="1"/>
          </p:cNvSpPr>
          <p:nvPr>
            <p:ph type="title"/>
          </p:nvPr>
        </p:nvSpPr>
        <p:spPr/>
        <p:txBody>
          <a:bodyPr/>
          <a:lstStyle/>
          <a:p>
            <a:r>
              <a:rPr lang="en-IN" dirty="0"/>
              <a:t>11.8 Aromatic Compounds</a:t>
            </a:r>
          </a:p>
        </p:txBody>
      </p:sp>
      <p:sp>
        <p:nvSpPr>
          <p:cNvPr id="3" name="Content Placeholder 2">
            <a:extLst>
              <a:ext uri="{FF2B5EF4-FFF2-40B4-BE49-F238E27FC236}">
                <a16:creationId xmlns:a16="http://schemas.microsoft.com/office/drawing/2014/main" id="{0E29335A-C042-49DD-B98C-4393083604B8}"/>
              </a:ext>
            </a:extLst>
          </p:cNvPr>
          <p:cNvSpPr>
            <a:spLocks noGrp="1"/>
          </p:cNvSpPr>
          <p:nvPr>
            <p:ph sz="quarter" idx="14"/>
          </p:nvPr>
        </p:nvSpPr>
        <p:spPr>
          <a:xfrm>
            <a:off x="457200" y="1555199"/>
            <a:ext cx="3730239" cy="2116049"/>
          </a:xfrm>
        </p:spPr>
        <p:txBody>
          <a:bodyPr/>
          <a:lstStyle/>
          <a:p>
            <a:pPr marL="432" indent="0">
              <a:buNone/>
            </a:pPr>
            <a:r>
              <a:rPr lang="en-IN" sz="2400" dirty="0"/>
              <a:t>In 18</a:t>
            </a:r>
            <a:r>
              <a:rPr lang="en-IN" sz="100" dirty="0"/>
              <a:t> </a:t>
            </a:r>
            <a:r>
              <a:rPr lang="en-IN" sz="2400" dirty="0"/>
              <a:t>25, Michael Faraday isolated a hydrocarbon called benzene, which consists of a six-carbon ring with alternating double bonds and has the</a:t>
            </a:r>
          </a:p>
        </p:txBody>
      </p:sp>
      <p:sp>
        <p:nvSpPr>
          <p:cNvPr id="4" name="Content Placeholder 3">
            <a:extLst>
              <a:ext uri="{FF2B5EF4-FFF2-40B4-BE49-F238E27FC236}">
                <a16:creationId xmlns:a16="http://schemas.microsoft.com/office/drawing/2014/main" id="{1FB75880-74C1-43C1-8547-FA10F605AFFB}"/>
              </a:ext>
            </a:extLst>
          </p:cNvPr>
          <p:cNvSpPr>
            <a:spLocks noGrp="1"/>
          </p:cNvSpPr>
          <p:nvPr>
            <p:ph sz="quarter" idx="15"/>
          </p:nvPr>
        </p:nvSpPr>
        <p:spPr>
          <a:xfrm>
            <a:off x="468313" y="3837960"/>
            <a:ext cx="2579687" cy="428168"/>
          </a:xfrm>
        </p:spPr>
        <p:txBody>
          <a:bodyPr/>
          <a:lstStyle/>
          <a:p>
            <a:pPr marL="432" indent="0">
              <a:buNone/>
            </a:pPr>
            <a:r>
              <a:rPr lang="en-IN" sz="2400" dirty="0"/>
              <a:t>molecular formula</a:t>
            </a:r>
          </a:p>
        </p:txBody>
      </p:sp>
      <p:graphicFrame>
        <p:nvGraphicFramePr>
          <p:cNvPr id="14" name="Object 13" descr="C sub 6 H sub 6.&#10;"/>
          <p:cNvGraphicFramePr>
            <a:graphicFrameLocks noChangeAspect="1"/>
          </p:cNvGraphicFramePr>
          <p:nvPr>
            <p:extLst/>
          </p:nvPr>
        </p:nvGraphicFramePr>
        <p:xfrm>
          <a:off x="3181547" y="3885128"/>
          <a:ext cx="787400" cy="381000"/>
        </p:xfrm>
        <a:graphic>
          <a:graphicData uri="http://schemas.openxmlformats.org/presentationml/2006/ole">
            <mc:AlternateContent xmlns:mc="http://schemas.openxmlformats.org/markup-compatibility/2006">
              <mc:Choice xmlns:v="urn:schemas-microsoft-com:vml" Requires="v">
                <p:oleObj spid="_x0000_s38915" name="Equation" r:id="rId3" imgW="787320" imgH="380880" progId="Equation.DSMT4">
                  <p:embed/>
                </p:oleObj>
              </mc:Choice>
              <mc:Fallback>
                <p:oleObj name="Equation" r:id="rId3" imgW="787320" imgH="380880" progId="Equation.DSMT4">
                  <p:embed/>
                  <p:pic>
                    <p:nvPicPr>
                      <p:cNvPr id="14" name="Object 13" descr="C sub 6 H sub 6.&#10;"/>
                      <p:cNvPicPr/>
                      <p:nvPr/>
                    </p:nvPicPr>
                    <p:blipFill>
                      <a:blip r:embed="rId4"/>
                      <a:stretch>
                        <a:fillRect/>
                      </a:stretch>
                    </p:blipFill>
                    <p:spPr>
                      <a:xfrm>
                        <a:off x="3181547" y="3885128"/>
                        <a:ext cx="787400" cy="381000"/>
                      </a:xfrm>
                      <a:prstGeom prst="rect">
                        <a:avLst/>
                      </a:prstGeom>
                    </p:spPr>
                  </p:pic>
                </p:oleObj>
              </mc:Fallback>
            </mc:AlternateContent>
          </a:graphicData>
        </a:graphic>
      </p:graphicFrame>
      <p:pic>
        <p:nvPicPr>
          <p:cNvPr id="15" name="Content Placeholder 14" descr="The ball and stick structure shows 6 carbon atoms joined as a ring. 3 double bonds alternate with 3 single bonds within the ring."/>
          <p:cNvPicPr>
            <a:picLocks noGrp="1" noChangeAspect="1"/>
          </p:cNvPicPr>
          <p:nvPr>
            <p:ph sz="quarter" idx="16"/>
          </p:nvPr>
        </p:nvPicPr>
        <p:blipFill>
          <a:blip r:embed="rId5"/>
          <a:stretch>
            <a:fillRect/>
          </a:stretch>
        </p:blipFill>
        <p:spPr>
          <a:xfrm>
            <a:off x="5836305" y="2189424"/>
            <a:ext cx="2475191" cy="2761727"/>
          </a:xfrm>
          <a:prstGeom prst="rect">
            <a:avLst/>
          </a:prstGeom>
        </p:spPr>
      </p:pic>
      <p:sp>
        <p:nvSpPr>
          <p:cNvPr id="7" name="Content Placeholder 6"/>
          <p:cNvSpPr>
            <a:spLocks noGrp="1"/>
          </p:cNvSpPr>
          <p:nvPr>
            <p:ph sz="quarter" idx="17"/>
          </p:nvPr>
        </p:nvSpPr>
        <p:spPr>
          <a:xfrm>
            <a:off x="468313" y="5289176"/>
            <a:ext cx="8218487" cy="797725"/>
          </a:xfrm>
        </p:spPr>
        <p:txBody>
          <a:bodyPr/>
          <a:lstStyle/>
          <a:p>
            <a:pPr marL="432" indent="0">
              <a:buNone/>
            </a:pPr>
            <a:r>
              <a:rPr lang="en-GB" sz="2400" b="1" dirty="0"/>
              <a:t>Learning Goal </a:t>
            </a:r>
            <a:r>
              <a:rPr lang="en-GB" sz="2400" dirty="0"/>
              <a:t>Describe the bonding in benzene; name aromatic compounds and draw their line-angle formulas.</a:t>
            </a:r>
          </a:p>
        </p:txBody>
      </p:sp>
    </p:spTree>
    <p:extLst>
      <p:ext uri="{BB962C8B-B14F-4D97-AF65-F5344CB8AC3E}">
        <p14:creationId xmlns:p14="http://schemas.microsoft.com/office/powerpoint/2010/main" val="9252414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93FC-D1B1-416D-8354-45878CCFA30B}"/>
              </a:ext>
            </a:extLst>
          </p:cNvPr>
          <p:cNvSpPr>
            <a:spLocks noGrp="1"/>
          </p:cNvSpPr>
          <p:nvPr>
            <p:ph type="title"/>
          </p:nvPr>
        </p:nvSpPr>
        <p:spPr/>
        <p:txBody>
          <a:bodyPr/>
          <a:lstStyle/>
          <a:p>
            <a:r>
              <a:rPr lang="en-IN" dirty="0"/>
              <a:t>Aromatic Compounds</a:t>
            </a:r>
          </a:p>
        </p:txBody>
      </p:sp>
      <p:sp>
        <p:nvSpPr>
          <p:cNvPr id="3" name="Content Placeholder 2">
            <a:extLst>
              <a:ext uri="{FF2B5EF4-FFF2-40B4-BE49-F238E27FC236}">
                <a16:creationId xmlns:a16="http://schemas.microsoft.com/office/drawing/2014/main" id="{EF74ECD6-48C8-44AC-82E0-7F215EF1AA0F}"/>
              </a:ext>
            </a:extLst>
          </p:cNvPr>
          <p:cNvSpPr>
            <a:spLocks noGrp="1"/>
          </p:cNvSpPr>
          <p:nvPr>
            <p:ph sz="quarter" idx="13"/>
          </p:nvPr>
        </p:nvSpPr>
        <p:spPr>
          <a:xfrm>
            <a:off x="457200" y="1556326"/>
            <a:ext cx="8229600" cy="3684414"/>
          </a:xfrm>
        </p:spPr>
        <p:txBody>
          <a:bodyPr/>
          <a:lstStyle/>
          <a:p>
            <a:pPr marL="432" indent="0">
              <a:buNone/>
            </a:pPr>
            <a:r>
              <a:rPr lang="en-IN" sz="2200" dirty="0"/>
              <a:t>Benzene is</a:t>
            </a:r>
          </a:p>
          <a:p>
            <a:r>
              <a:rPr lang="en-IN" sz="2200" dirty="0"/>
              <a:t>an </a:t>
            </a:r>
            <a:r>
              <a:rPr lang="en-IN" sz="2200" b="1" dirty="0"/>
              <a:t>aromatic compound</a:t>
            </a:r>
          </a:p>
          <a:p>
            <a:r>
              <a:rPr lang="en-IN" sz="2200" dirty="0"/>
              <a:t>a ring of six C atoms, each bonded to one H atom</a:t>
            </a:r>
          </a:p>
          <a:p>
            <a:r>
              <a:rPr lang="en-IN" sz="2200" dirty="0"/>
              <a:t>a flat ring structure drawn with three alternating double bonds</a:t>
            </a:r>
          </a:p>
          <a:p>
            <a:r>
              <a:rPr lang="en-IN" sz="2200" dirty="0"/>
              <a:t>represented by two structures because the electrons are shared equally among all the C atoms</a:t>
            </a:r>
          </a:p>
          <a:p>
            <a:r>
              <a:rPr lang="en-IN" sz="2200" dirty="0"/>
              <a:t>represented by a skeletal formula using a circle in the center instead of the alternating double bonds</a:t>
            </a:r>
          </a:p>
        </p:txBody>
      </p:sp>
      <p:pic>
        <p:nvPicPr>
          <p:cNvPr id="6" name="Content Placeholder 5" descr="The benzene ring structure is represented as follows. For long description in Notes pane, press F6."/>
          <p:cNvPicPr>
            <a:picLocks noGrp="1" noChangeAspect="1"/>
          </p:cNvPicPr>
          <p:nvPr>
            <p:ph sz="quarter" idx="14"/>
          </p:nvPr>
        </p:nvPicPr>
        <p:blipFill>
          <a:blip r:embed="rId3"/>
          <a:stretch>
            <a:fillRect/>
          </a:stretch>
        </p:blipFill>
        <p:spPr>
          <a:xfrm>
            <a:off x="1695115" y="5352597"/>
            <a:ext cx="5753769" cy="1149581"/>
          </a:xfrm>
          <a:prstGeom prst="rect">
            <a:avLst/>
          </a:prstGeom>
        </p:spPr>
      </p:pic>
    </p:spTree>
    <p:extLst>
      <p:ext uri="{BB962C8B-B14F-4D97-AF65-F5344CB8AC3E}">
        <p14:creationId xmlns:p14="http://schemas.microsoft.com/office/powerpoint/2010/main" val="1140968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96E8-4C4B-4BE4-ACB8-47B5433B98DD}"/>
              </a:ext>
            </a:extLst>
          </p:cNvPr>
          <p:cNvSpPr>
            <a:spLocks noGrp="1"/>
          </p:cNvSpPr>
          <p:nvPr>
            <p:ph type="title"/>
          </p:nvPr>
        </p:nvSpPr>
        <p:spPr/>
        <p:txBody>
          <a:bodyPr/>
          <a:lstStyle/>
          <a:p>
            <a:r>
              <a:rPr lang="en-IN" dirty="0"/>
              <a:t>Naming Aromatic Compounds </a:t>
            </a:r>
            <a:r>
              <a:rPr lang="en-IN" sz="2000" b="0" baseline="0" dirty="0"/>
              <a:t>(1 of 3)</a:t>
            </a:r>
          </a:p>
        </p:txBody>
      </p:sp>
      <p:sp>
        <p:nvSpPr>
          <p:cNvPr id="3" name="Content Placeholder 2">
            <a:extLst>
              <a:ext uri="{FF2B5EF4-FFF2-40B4-BE49-F238E27FC236}">
                <a16:creationId xmlns:a16="http://schemas.microsoft.com/office/drawing/2014/main" id="{16D7E164-53C8-49D6-B232-DCBA1948EC09}"/>
              </a:ext>
            </a:extLst>
          </p:cNvPr>
          <p:cNvSpPr>
            <a:spLocks noGrp="1"/>
          </p:cNvSpPr>
          <p:nvPr>
            <p:ph sz="quarter" idx="13"/>
          </p:nvPr>
        </p:nvSpPr>
        <p:spPr>
          <a:xfrm>
            <a:off x="457200" y="1556327"/>
            <a:ext cx="8229600" cy="2267528"/>
          </a:xfrm>
        </p:spPr>
        <p:txBody>
          <a:bodyPr/>
          <a:lstStyle/>
          <a:p>
            <a:pPr marL="432" indent="0">
              <a:buNone/>
            </a:pPr>
            <a:r>
              <a:rPr lang="en-IN" sz="2400" dirty="0"/>
              <a:t>Aromatic compounds containing a benzene ring and a single substituent are named as benzene derivatives. Since the ring contains only one substituent, the ring is not numbered.</a:t>
            </a:r>
          </a:p>
          <a:p>
            <a:pPr marL="432" indent="0">
              <a:buNone/>
            </a:pPr>
            <a:r>
              <a:rPr lang="en-IN" sz="2400" dirty="0"/>
              <a:t>Some common names such as toluene, aniline, and phenol are allowed by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rules.</a:t>
            </a:r>
          </a:p>
        </p:txBody>
      </p:sp>
      <p:pic>
        <p:nvPicPr>
          <p:cNvPr id="6" name="Content Placeholder 5" descr="Structures containing a benzene ring are given as follows. For long description in Notes pane, press F6."/>
          <p:cNvPicPr>
            <a:picLocks noGrp="1" noChangeAspect="1"/>
          </p:cNvPicPr>
          <p:nvPr>
            <p:ph sz="quarter" idx="14"/>
          </p:nvPr>
        </p:nvPicPr>
        <p:blipFill>
          <a:blip r:embed="rId3"/>
          <a:stretch>
            <a:fillRect/>
          </a:stretch>
        </p:blipFill>
        <p:spPr>
          <a:xfrm>
            <a:off x="1438384" y="4134344"/>
            <a:ext cx="6267231" cy="1780186"/>
          </a:xfrm>
          <a:prstGeom prst="rect">
            <a:avLst/>
          </a:prstGeom>
        </p:spPr>
      </p:pic>
    </p:spTree>
    <p:extLst>
      <p:ext uri="{BB962C8B-B14F-4D97-AF65-F5344CB8AC3E}">
        <p14:creationId xmlns:p14="http://schemas.microsoft.com/office/powerpoint/2010/main" val="38998781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0683A-20C9-4EAC-A479-CBD0F0DA2B77}"/>
              </a:ext>
            </a:extLst>
          </p:cNvPr>
          <p:cNvSpPr>
            <a:spLocks noGrp="1"/>
          </p:cNvSpPr>
          <p:nvPr>
            <p:ph type="title"/>
          </p:nvPr>
        </p:nvSpPr>
        <p:spPr/>
        <p:txBody>
          <a:bodyPr/>
          <a:lstStyle/>
          <a:p>
            <a:r>
              <a:rPr lang="en-IN" dirty="0"/>
              <a:t>Naming Aromatic Compounds </a:t>
            </a:r>
            <a:r>
              <a:rPr lang="en-IN" sz="2000" b="0" dirty="0"/>
              <a:t>(2 of 3)</a:t>
            </a:r>
            <a:endParaRPr lang="en-IN" dirty="0"/>
          </a:p>
        </p:txBody>
      </p:sp>
      <p:sp>
        <p:nvSpPr>
          <p:cNvPr id="3" name="Content Placeholder 2">
            <a:extLst>
              <a:ext uri="{FF2B5EF4-FFF2-40B4-BE49-F238E27FC236}">
                <a16:creationId xmlns:a16="http://schemas.microsoft.com/office/drawing/2014/main" id="{B96F645A-04BE-448D-BA74-669799EB15BD}"/>
              </a:ext>
            </a:extLst>
          </p:cNvPr>
          <p:cNvSpPr>
            <a:spLocks noGrp="1"/>
          </p:cNvSpPr>
          <p:nvPr>
            <p:ph sz="quarter" idx="13"/>
          </p:nvPr>
        </p:nvSpPr>
        <p:spPr>
          <a:xfrm>
            <a:off x="457200" y="1556327"/>
            <a:ext cx="8229600" cy="1133085"/>
          </a:xfrm>
        </p:spPr>
        <p:txBody>
          <a:bodyPr/>
          <a:lstStyle/>
          <a:p>
            <a:pPr marL="432" indent="0">
              <a:buNone/>
            </a:pPr>
            <a:r>
              <a:rPr lang="en-IN" sz="2400" dirty="0"/>
              <a:t>When there are two or more substituents, the benzene ring is numbered to give the lowest numbers to the substituents.</a:t>
            </a:r>
          </a:p>
        </p:txBody>
      </p:sp>
      <p:pic>
        <p:nvPicPr>
          <p:cNvPr id="6" name="Content Placeholder 5" descr="Chlorine containing benzene structures are given as follows. For long description in Notes pane, press F6."/>
          <p:cNvPicPr>
            <a:picLocks noGrp="1" noChangeAspect="1"/>
          </p:cNvPicPr>
          <p:nvPr>
            <p:ph sz="quarter" idx="14"/>
          </p:nvPr>
        </p:nvPicPr>
        <p:blipFill>
          <a:blip r:embed="rId3"/>
          <a:stretch>
            <a:fillRect/>
          </a:stretch>
        </p:blipFill>
        <p:spPr>
          <a:xfrm>
            <a:off x="526868" y="3306989"/>
            <a:ext cx="8090263" cy="2217285"/>
          </a:xfrm>
          <a:prstGeom prst="rect">
            <a:avLst/>
          </a:prstGeom>
        </p:spPr>
      </p:pic>
    </p:spTree>
    <p:extLst>
      <p:ext uri="{BB962C8B-B14F-4D97-AF65-F5344CB8AC3E}">
        <p14:creationId xmlns:p14="http://schemas.microsoft.com/office/powerpoint/2010/main" val="2920981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8C8-B8C5-4351-A721-963D6074BACB}"/>
              </a:ext>
            </a:extLst>
          </p:cNvPr>
          <p:cNvSpPr>
            <a:spLocks noGrp="1"/>
          </p:cNvSpPr>
          <p:nvPr>
            <p:ph type="title"/>
          </p:nvPr>
        </p:nvSpPr>
        <p:spPr/>
        <p:txBody>
          <a:bodyPr/>
          <a:lstStyle/>
          <a:p>
            <a:r>
              <a:rPr lang="en-IN" dirty="0"/>
              <a:t>Naming Aromatic Compounds </a:t>
            </a:r>
            <a:r>
              <a:rPr lang="en-IN" sz="2000" b="0" dirty="0"/>
              <a:t>(3 of 3)</a:t>
            </a:r>
            <a:endParaRPr lang="en-IN" dirty="0"/>
          </a:p>
        </p:txBody>
      </p:sp>
      <p:sp>
        <p:nvSpPr>
          <p:cNvPr id="3" name="Content Placeholder 2">
            <a:extLst>
              <a:ext uri="{FF2B5EF4-FFF2-40B4-BE49-F238E27FC236}">
                <a16:creationId xmlns:a16="http://schemas.microsoft.com/office/drawing/2014/main" id="{DAE988E0-3033-4C95-AAF8-B45C909742D8}"/>
              </a:ext>
            </a:extLst>
          </p:cNvPr>
          <p:cNvSpPr>
            <a:spLocks noGrp="1"/>
          </p:cNvSpPr>
          <p:nvPr>
            <p:ph sz="quarter" idx="13"/>
          </p:nvPr>
        </p:nvSpPr>
        <p:spPr>
          <a:xfrm>
            <a:off x="457200" y="1556327"/>
            <a:ext cx="8229600" cy="2065414"/>
          </a:xfrm>
        </p:spPr>
        <p:txBody>
          <a:bodyPr/>
          <a:lstStyle/>
          <a:p>
            <a:pPr marL="432" indent="0">
              <a:buNone/>
            </a:pPr>
            <a:r>
              <a:rPr lang="en-IN" sz="2400" dirty="0"/>
              <a:t>When toluene, phenol, or aniline has substituents,</a:t>
            </a:r>
          </a:p>
          <a:p>
            <a:r>
              <a:rPr lang="en-IN" sz="2400" dirty="0"/>
              <a:t>the carbon atom attached to the methyl, hydroxyl, or amine group is numbered as carbon 1</a:t>
            </a:r>
          </a:p>
          <a:p>
            <a:r>
              <a:rPr lang="en-IN" sz="2400" dirty="0"/>
              <a:t>the other substituents are named alphabetically</a:t>
            </a:r>
          </a:p>
        </p:txBody>
      </p:sp>
      <p:pic>
        <p:nvPicPr>
          <p:cNvPr id="10" name="Content Placeholder 9" descr="Structures with benzene rings are given as follows. For long description in Notes pane, press F6."/>
          <p:cNvPicPr>
            <a:picLocks noGrp="1" noChangeAspect="1"/>
          </p:cNvPicPr>
          <p:nvPr>
            <p:ph sz="quarter" idx="14"/>
          </p:nvPr>
        </p:nvPicPr>
        <p:blipFill>
          <a:blip r:embed="rId3"/>
          <a:stretch>
            <a:fillRect/>
          </a:stretch>
        </p:blipFill>
        <p:spPr>
          <a:xfrm>
            <a:off x="488502" y="3844071"/>
            <a:ext cx="8166996" cy="2468307"/>
          </a:xfrm>
          <a:prstGeom prst="rect">
            <a:avLst/>
          </a:prstGeom>
        </p:spPr>
      </p:pic>
    </p:spTree>
    <p:extLst>
      <p:ext uri="{BB962C8B-B14F-4D97-AF65-F5344CB8AC3E}">
        <p14:creationId xmlns:p14="http://schemas.microsoft.com/office/powerpoint/2010/main" val="3175406569"/>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B7A021-7C76-4EC9-91AB-A76014F76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93CCCF-5222-446F-B11E-AC1F9FAAF057}">
  <ds:schemaRefs>
    <ds:schemaRef ds:uri="http://purl.org/dc/terms/"/>
    <ds:schemaRef ds:uri="http://schemas.microsoft.com/office/2006/documentManagement/types"/>
    <ds:schemaRef ds:uri="http://schemas.microsoft.com/office/2006/metadata/properties"/>
    <ds:schemaRef ds:uri="http://purl.org/dc/elements/1.1/"/>
    <ds:schemaRef ds:uri="7c1bd8dc-4e40-424f-a15f-9ffcd522197f"/>
    <ds:schemaRef ds:uri="http://schemas.openxmlformats.org/package/2006/metadata/core-properties"/>
    <ds:schemaRef ds:uri="6125ffc9-2c56-435e-8267-1393444907b2"/>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BA16B7C-3B2A-4422-B466-E5D1E8A681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36660</TotalTime>
  <Words>8516</Words>
  <Application>Microsoft Office PowerPoint</Application>
  <PresentationFormat>On-screen Show (4:3)</PresentationFormat>
  <Paragraphs>721</Paragraphs>
  <Slides>103</Slides>
  <Notes>33</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103</vt:i4>
      </vt:variant>
    </vt:vector>
  </HeadingPairs>
  <TitlesOfParts>
    <vt:vector size="111" baseType="lpstr">
      <vt:lpstr>Arial</vt:lpstr>
      <vt:lpstr>Noto Sans Symbols</vt:lpstr>
      <vt:lpstr>Times New Roman</vt:lpstr>
      <vt:lpstr>Verdana</vt:lpstr>
      <vt:lpstr>508 Lecture</vt:lpstr>
      <vt:lpstr>2_508 Lecture</vt:lpstr>
      <vt:lpstr>1_508 Lecture</vt:lpstr>
      <vt:lpstr>Equation</vt:lpstr>
      <vt:lpstr>Chemistry: An Introduction to General, Organic, and Biological Chemistry</vt:lpstr>
      <vt:lpstr>Introduction to Organic Chemistry: Hydrocarbons</vt:lpstr>
      <vt:lpstr>11.1 Organic Compounds</vt:lpstr>
      <vt:lpstr>Organic Compounds</vt:lpstr>
      <vt:lpstr>Properties of Organic Compounds</vt:lpstr>
      <vt:lpstr>Organic and Inorganic Compounds</vt:lpstr>
      <vt:lpstr>Comparing Organic and Inorganic Compounds</vt:lpstr>
      <vt:lpstr>Learning Check 1</vt:lpstr>
      <vt:lpstr>Solution 1</vt:lpstr>
      <vt:lpstr>Hydrocarbons</vt:lpstr>
      <vt:lpstr>Carbon Compounds: Methane C H sub 4</vt:lpstr>
      <vt:lpstr>Carbon Compounds: Ethane C sub 2 H sub 6</vt:lpstr>
      <vt:lpstr>Learning Check 2</vt:lpstr>
      <vt:lpstr>Solution 2</vt:lpstr>
      <vt:lpstr>11.2 Alkanes</vt:lpstr>
      <vt:lpstr>Naming Alkanes</vt:lpstr>
      <vt:lpstr>I U P A C Naming of First Ten Alkanes</vt:lpstr>
      <vt:lpstr>Condensed Structural Formulas (1 of 2)</vt:lpstr>
      <vt:lpstr>Condensed Structural Formulas (2 of 2)</vt:lpstr>
      <vt:lpstr>Writing Skeletal Formulas</vt:lpstr>
      <vt:lpstr>Alkane Representations</vt:lpstr>
      <vt:lpstr>Structural Formulas for Butane, C sub 4 H sub 10</vt:lpstr>
      <vt:lpstr>Learning Check 1</vt:lpstr>
      <vt:lpstr>Solution 1</vt:lpstr>
      <vt:lpstr>Learning Check 2</vt:lpstr>
      <vt:lpstr>Solution 2</vt:lpstr>
      <vt:lpstr>Cycloalkanes</vt:lpstr>
      <vt:lpstr>Formulas of Cycloalkanes</vt:lpstr>
      <vt:lpstr>Learning Check 3</vt:lpstr>
      <vt:lpstr>Solution 3</vt:lpstr>
      <vt:lpstr>Learning Check 4</vt:lpstr>
      <vt:lpstr>Solution 4</vt:lpstr>
      <vt:lpstr>11.3 Alkanes with Substituents</vt:lpstr>
      <vt:lpstr>Structural Isomers</vt:lpstr>
      <vt:lpstr>Learning Check 1</vt:lpstr>
      <vt:lpstr>Solution 1</vt:lpstr>
      <vt:lpstr>Alkane Substituents</vt:lpstr>
      <vt:lpstr>Substituents and Alkyl Groups</vt:lpstr>
      <vt:lpstr>Learning Check 2</vt:lpstr>
      <vt:lpstr>Solution 2 (1 of 2)</vt:lpstr>
      <vt:lpstr>Solution 2 (2 of 2)</vt:lpstr>
      <vt:lpstr>Naming Cycloalkanes with Substituents</vt:lpstr>
      <vt:lpstr>Drawing Formulas for Alkanes</vt:lpstr>
      <vt:lpstr>Learning Check 3</vt:lpstr>
      <vt:lpstr>Solution 3 (1 of 3)</vt:lpstr>
      <vt:lpstr>Solution 3 (2 of 3)</vt:lpstr>
      <vt:lpstr>Solution 3 (3 of 3)</vt:lpstr>
      <vt:lpstr>Learning Check 4</vt:lpstr>
      <vt:lpstr>Solution 4 (1 of 3)</vt:lpstr>
      <vt:lpstr>Solution 4 (2 of 3)</vt:lpstr>
      <vt:lpstr>Solution 4 (3 of 3)</vt:lpstr>
      <vt:lpstr>11.4 Properties of Alkanes</vt:lpstr>
      <vt:lpstr>Uses of Alkanes (1 of 2)</vt:lpstr>
      <vt:lpstr>Uses of Alkanes (2 of 2)</vt:lpstr>
      <vt:lpstr>Solubility and Density of Alkanes</vt:lpstr>
      <vt:lpstr>Combustion of Alkanes</vt:lpstr>
      <vt:lpstr>Combustion of Butane</vt:lpstr>
      <vt:lpstr>Learning Check</vt:lpstr>
      <vt:lpstr>Solution</vt:lpstr>
      <vt:lpstr>11.5 Alkenes and Alkynes</vt:lpstr>
      <vt:lpstr>Alkenes and Alkynes</vt:lpstr>
      <vt:lpstr>Identifying Alkenes</vt:lpstr>
      <vt:lpstr>Ethene, C sub 2 H sub 4</vt:lpstr>
      <vt:lpstr>Identifying Alkynes</vt:lpstr>
      <vt:lpstr>Learning Check 1</vt:lpstr>
      <vt:lpstr>Solution 1</vt:lpstr>
      <vt:lpstr>Naming Alkanes, Alkenes, and Alkynes</vt:lpstr>
      <vt:lpstr>Learning Check 2</vt:lpstr>
      <vt:lpstr>Solution 2 (1 of 3)</vt:lpstr>
      <vt:lpstr>Solution 2 (2 of 3)</vt:lpstr>
      <vt:lpstr>Solution 2 (3 of 3)</vt:lpstr>
      <vt:lpstr>Naming Cycloalkenes</vt:lpstr>
      <vt:lpstr>Learning Check 3</vt:lpstr>
      <vt:lpstr>Solution 3</vt:lpstr>
      <vt:lpstr>11.6 Cis–Trans Isomers</vt:lpstr>
      <vt:lpstr>Cis–Trans Isomers (1 of 2)</vt:lpstr>
      <vt:lpstr>Cis–Trans Isomers (2 of 2)</vt:lpstr>
      <vt:lpstr>Cis–Trans Isomers of Butene</vt:lpstr>
      <vt:lpstr>Chemistry Link to the Environment: Pheromones (1 of 2)</vt:lpstr>
      <vt:lpstr>Chemistry Link to the Environment: Pheromones (2 of 2)</vt:lpstr>
      <vt:lpstr>Naming Cis–Trans Isomers</vt:lpstr>
      <vt:lpstr>Learning Check 1</vt:lpstr>
      <vt:lpstr>Solution 1</vt:lpstr>
      <vt:lpstr>11.7 Addition Reactions</vt:lpstr>
      <vt:lpstr>Addition Reactions</vt:lpstr>
      <vt:lpstr>Hydrogenation</vt:lpstr>
      <vt:lpstr>Learning Check 1</vt:lpstr>
      <vt:lpstr>Solution 1</vt:lpstr>
      <vt:lpstr>Hydrogenation of Oils</vt:lpstr>
      <vt:lpstr>Learning Check 2</vt:lpstr>
      <vt:lpstr>Solution 2</vt:lpstr>
      <vt:lpstr>Hydration Reactions</vt:lpstr>
      <vt:lpstr>Learning Check 3</vt:lpstr>
      <vt:lpstr>Solution 3</vt:lpstr>
      <vt:lpstr>11.8 Aromatic Compounds</vt:lpstr>
      <vt:lpstr>Aromatic Compounds</vt:lpstr>
      <vt:lpstr>Naming Aromatic Compounds (1 of 3)</vt:lpstr>
      <vt:lpstr>Naming Aromatic Compounds (2 of 3)</vt:lpstr>
      <vt:lpstr>Naming Aromatic Compounds (3 of 3)</vt:lpstr>
      <vt:lpstr>Chemistry Link to Health: Common Aromatic Compounds</vt:lpstr>
      <vt:lpstr>Learning Check 1</vt:lpstr>
      <vt:lpstr>Solution 1</vt:lpstr>
      <vt:lpstr>Concept Map—Introduction to Organic Compounds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 Alt text for images/math equations within table cells have been placed behind the object intentionally to provide a better screen reader user experience.; Alt text for math equations within the title have been placed behind the title intentionally to provide a better screen reader user experience.</dc:description>
  <cp:lastModifiedBy>Mascotti, David P.</cp:lastModifiedBy>
  <cp:revision>1019</cp:revision>
  <dcterms:modified xsi:type="dcterms:W3CDTF">2025-03-04T18:27:28Z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4919400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